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7" r:id="rId2"/>
    <p:sldId id="299" r:id="rId3"/>
    <p:sldId id="300" r:id="rId4"/>
    <p:sldId id="287" r:id="rId5"/>
    <p:sldId id="303" r:id="rId6"/>
    <p:sldId id="301" r:id="rId7"/>
    <p:sldId id="302" r:id="rId8"/>
    <p:sldId id="268" r:id="rId9"/>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보통 스타일 4 - 강조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5" d="100"/>
          <a:sy n="115" d="100"/>
        </p:scale>
        <p:origin x="-9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bg>
      <p:bgRef idx="1002">
        <a:schemeClr val="bg2"/>
      </p:bgRef>
    </p:bg>
    <p:spTree>
      <p:nvGrpSpPr>
        <p:cNvPr id="1" name=""/>
        <p:cNvGrpSpPr/>
        <p:nvPr/>
      </p:nvGrpSpPr>
      <p:grpSpPr>
        <a:xfrm>
          <a:off x="0" y="0"/>
          <a:ext cx="0" cy="0"/>
          <a:chOff x="0" y="0"/>
          <a:chExt cx="0" cy="0"/>
        </a:xfrm>
      </p:grpSpPr>
      <p:sp>
        <p:nvSpPr>
          <p:cNvPr id="9" name="직사각형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제목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ko-KR" altLang="en-US" smtClean="0"/>
              <a:t>마스터 제목 스타일 편집</a:t>
            </a:r>
            <a:endParaRPr kumimoji="0" lang="en-US"/>
          </a:p>
        </p:txBody>
      </p:sp>
      <p:sp>
        <p:nvSpPr>
          <p:cNvPr id="3" name="부제목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ko-KR" altLang="en-US" smtClean="0"/>
              <a:t>마스터 부제목 스타일 편집</a:t>
            </a:r>
            <a:endParaRPr kumimoji="0" lang="en-US"/>
          </a:p>
        </p:txBody>
      </p:sp>
      <p:sp>
        <p:nvSpPr>
          <p:cNvPr id="4" name="날짜 개체 틀 3"/>
          <p:cNvSpPr>
            <a:spLocks noGrp="1"/>
          </p:cNvSpPr>
          <p:nvPr>
            <p:ph type="dt" sz="half" idx="10"/>
          </p:nvPr>
        </p:nvSpPr>
        <p:spPr/>
        <p:txBody>
          <a:bodyPr/>
          <a:lstStyle/>
          <a:p>
            <a:fld id="{BCEF2018-4212-4B75-A328-D666677A978A}" type="datetimeFigureOut">
              <a:rPr lang="ko-KR" altLang="en-US" smtClean="0"/>
              <a:pPr/>
              <a:t>2015-05-08</a:t>
            </a:fld>
            <a:endParaRPr lang="ko-KR" altLang="en-US" dirty="0"/>
          </a:p>
        </p:txBody>
      </p:sp>
      <p:sp>
        <p:nvSpPr>
          <p:cNvPr id="5" name="바닥글 개체 틀 4"/>
          <p:cNvSpPr>
            <a:spLocks noGrp="1"/>
          </p:cNvSpPr>
          <p:nvPr>
            <p:ph type="ftr" sz="quarter" idx="11"/>
          </p:nvPr>
        </p:nvSpPr>
        <p:spPr/>
        <p:txBody>
          <a:bodyPr/>
          <a:lstStyle/>
          <a:p>
            <a:endParaRPr lang="ko-KR" altLang="en-US" dirty="0"/>
          </a:p>
        </p:txBody>
      </p:sp>
      <p:sp>
        <p:nvSpPr>
          <p:cNvPr id="6" name="슬라이드 번호 개체 틀 5"/>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
        <p:nvSpPr>
          <p:cNvPr id="10" name="직사각형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extLst/>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p:txBody>
          <a:bodyPr vert="eaVert"/>
          <a:lstStyle>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BCEF2018-4212-4B75-A328-D666677A978A}" type="datetimeFigureOut">
              <a:rPr lang="ko-KR" altLang="en-US" smtClean="0"/>
              <a:pPr/>
              <a:t>2015-05-08</a:t>
            </a:fld>
            <a:endParaRPr lang="ko-KR" altLang="en-US" dirty="0"/>
          </a:p>
        </p:txBody>
      </p:sp>
      <p:sp>
        <p:nvSpPr>
          <p:cNvPr id="5" name="바닥글 개체 틀 4"/>
          <p:cNvSpPr>
            <a:spLocks noGrp="1"/>
          </p:cNvSpPr>
          <p:nvPr>
            <p:ph type="ftr" sz="quarter" idx="11"/>
          </p:nvPr>
        </p:nvSpPr>
        <p:spPr/>
        <p:txBody>
          <a:bodyPr/>
          <a:lstStyle/>
          <a:p>
            <a:endParaRPr lang="ko-KR" altLang="en-US" dirty="0"/>
          </a:p>
        </p:txBody>
      </p:sp>
      <p:sp>
        <p:nvSpPr>
          <p:cNvPr id="6" name="슬라이드 번호 개체 틀 5"/>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세로 제목 및 텍스트">
    <p:spTree>
      <p:nvGrpSpPr>
        <p:cNvPr id="1" name=""/>
        <p:cNvGrpSpPr/>
        <p:nvPr/>
      </p:nvGrpSpPr>
      <p:grpSpPr>
        <a:xfrm>
          <a:off x="0" y="0"/>
          <a:ext cx="0" cy="0"/>
          <a:chOff x="0" y="0"/>
          <a:chExt cx="0" cy="0"/>
        </a:xfrm>
      </p:grpSpPr>
      <p:sp>
        <p:nvSpPr>
          <p:cNvPr id="9" name="직사각형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8" name="직사각형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세로 제목 1"/>
          <p:cNvSpPr>
            <a:spLocks noGrp="1"/>
          </p:cNvSpPr>
          <p:nvPr>
            <p:ph type="title" orient="vert"/>
          </p:nvPr>
        </p:nvSpPr>
        <p:spPr>
          <a:xfrm>
            <a:off x="6781800" y="274640"/>
            <a:ext cx="1905000" cy="5851525"/>
          </a:xfrm>
        </p:spPr>
        <p:txBody>
          <a:bodyPr vert="eaVert"/>
          <a:lstStyle>
            <a:extLst/>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a:xfrm>
            <a:off x="457200" y="304800"/>
            <a:ext cx="6019800" cy="5851525"/>
          </a:xfrm>
        </p:spPr>
        <p:txBody>
          <a:bodyPr vert="eaVert"/>
          <a:lstStyle>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BCEF2018-4212-4B75-A328-D666677A978A}" type="datetimeFigureOut">
              <a:rPr lang="ko-KR" altLang="en-US" smtClean="0"/>
              <a:pPr/>
              <a:t>2015-05-08</a:t>
            </a:fld>
            <a:endParaRPr lang="ko-KR" altLang="en-US" dirty="0"/>
          </a:p>
        </p:txBody>
      </p:sp>
      <p:sp>
        <p:nvSpPr>
          <p:cNvPr id="5" name="바닥글 개체 틀 4"/>
          <p:cNvSpPr>
            <a:spLocks noGrp="1"/>
          </p:cNvSpPr>
          <p:nvPr>
            <p:ph type="ftr" sz="quarter" idx="11"/>
          </p:nvPr>
        </p:nvSpPr>
        <p:spPr>
          <a:xfrm>
            <a:off x="2640597" y="6377459"/>
            <a:ext cx="3836404" cy="365125"/>
          </a:xfrm>
        </p:spPr>
        <p:txBody>
          <a:bodyPr/>
          <a:lstStyle/>
          <a:p>
            <a:endParaRPr lang="ko-KR" altLang="en-US" dirty="0"/>
          </a:p>
        </p:txBody>
      </p:sp>
      <p:sp>
        <p:nvSpPr>
          <p:cNvPr id="6" name="슬라이드 번호 개체 틀 5"/>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457200" y="155448"/>
            <a:ext cx="8229600" cy="1252728"/>
          </a:xfrm>
        </p:spPr>
        <p:txBody>
          <a:bodyPr/>
          <a:lstStyle>
            <a:extLst/>
          </a:lstStyle>
          <a:p>
            <a:r>
              <a:rPr kumimoji="0" lang="ko-KR" altLang="en-US" smtClean="0"/>
              <a:t>마스터 제목 스타일 편집</a:t>
            </a:r>
            <a:endParaRPr kumimoji="0" lang="en-US"/>
          </a:p>
        </p:txBody>
      </p:sp>
      <p:sp>
        <p:nvSpPr>
          <p:cNvPr id="3" name="내용 개체 틀 2"/>
          <p:cNvSpPr>
            <a:spLocks noGrp="1"/>
          </p:cNvSpPr>
          <p:nvPr>
            <p:ph idx="1"/>
          </p:nvPr>
        </p:nvSpPr>
        <p:spPr/>
        <p:txBody>
          <a:bodyPr/>
          <a:lstStyle>
            <a:extLst/>
          </a:lstStyle>
          <a:p>
            <a:pPr lvl="0" eaLnBrk="1" latinLnBrk="0" hangingPunct="1"/>
            <a:r>
              <a:rPr lang="ko-KR" altLang="en-US" dirty="0" smtClean="0"/>
              <a:t>마스터 텍스트 스타일을 편집합니다</a:t>
            </a:r>
          </a:p>
          <a:p>
            <a:pPr lvl="1" eaLnBrk="1" latinLnBrk="0" hangingPunct="1"/>
            <a:r>
              <a:rPr lang="ko-KR" altLang="en-US" dirty="0" smtClean="0"/>
              <a:t>둘째 수준</a:t>
            </a:r>
          </a:p>
          <a:p>
            <a:pPr lvl="2" eaLnBrk="1" latinLnBrk="0" hangingPunct="1"/>
            <a:r>
              <a:rPr lang="ko-KR" altLang="en-US" dirty="0" smtClean="0"/>
              <a:t>셋째 수준</a:t>
            </a:r>
          </a:p>
          <a:p>
            <a:pPr lvl="3" eaLnBrk="1" latinLnBrk="0" hangingPunct="1"/>
            <a:r>
              <a:rPr lang="ko-KR" altLang="en-US" dirty="0" smtClean="0"/>
              <a:t>넷째 수준</a:t>
            </a:r>
          </a:p>
          <a:p>
            <a:pPr lvl="4" eaLnBrk="1" latinLnBrk="0" hangingPunct="1"/>
            <a:r>
              <a:rPr lang="ko-KR" altLang="en-US" dirty="0" smtClean="0"/>
              <a:t>다섯째 수준</a:t>
            </a:r>
            <a:endParaRPr kumimoji="0" lang="en-US" dirty="0"/>
          </a:p>
        </p:txBody>
      </p:sp>
      <p:sp>
        <p:nvSpPr>
          <p:cNvPr id="4" name="날짜 개체 틀 3"/>
          <p:cNvSpPr>
            <a:spLocks noGrp="1"/>
          </p:cNvSpPr>
          <p:nvPr>
            <p:ph type="dt" sz="half" idx="10"/>
          </p:nvPr>
        </p:nvSpPr>
        <p:spPr/>
        <p:txBody>
          <a:bodyPr/>
          <a:lstStyle/>
          <a:p>
            <a:fld id="{BCEF2018-4212-4B75-A328-D666677A978A}" type="datetimeFigureOut">
              <a:rPr lang="ko-KR" altLang="en-US" smtClean="0"/>
              <a:pPr/>
              <a:t>2015-05-08</a:t>
            </a:fld>
            <a:endParaRPr lang="ko-KR" altLang="en-US" dirty="0"/>
          </a:p>
        </p:txBody>
      </p:sp>
      <p:sp>
        <p:nvSpPr>
          <p:cNvPr id="5" name="바닥글 개체 틀 4"/>
          <p:cNvSpPr>
            <a:spLocks noGrp="1"/>
          </p:cNvSpPr>
          <p:nvPr>
            <p:ph type="ftr" sz="quarter" idx="11"/>
          </p:nvPr>
        </p:nvSpPr>
        <p:spPr/>
        <p:txBody>
          <a:bodyPr/>
          <a:lstStyle/>
          <a:p>
            <a:endParaRPr lang="ko-KR" altLang="en-US" dirty="0"/>
          </a:p>
        </p:txBody>
      </p:sp>
      <p:sp>
        <p:nvSpPr>
          <p:cNvPr id="6" name="슬라이드 번호 개체 틀 5"/>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구역 머리글">
    <p:bg>
      <p:bgRef idx="1002">
        <a:schemeClr val="bg2"/>
      </p:bgRef>
    </p:bg>
    <p:spTree>
      <p:nvGrpSpPr>
        <p:cNvPr id="1" name=""/>
        <p:cNvGrpSpPr/>
        <p:nvPr/>
      </p:nvGrpSpPr>
      <p:grpSpPr>
        <a:xfrm>
          <a:off x="0" y="0"/>
          <a:ext cx="0" cy="0"/>
          <a:chOff x="0" y="0"/>
          <a:chExt cx="0" cy="0"/>
        </a:xfrm>
      </p:grpSpPr>
      <p:sp>
        <p:nvSpPr>
          <p:cNvPr id="9" name="직사각형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12" name="직사각형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제목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ko-KR" altLang="en-US" smtClean="0"/>
              <a:t>마스터 텍스트 스타일을 편집합니다</a:t>
            </a:r>
          </a:p>
        </p:txBody>
      </p:sp>
      <p:sp>
        <p:nvSpPr>
          <p:cNvPr id="4" name="날짜 개체 틀 3"/>
          <p:cNvSpPr>
            <a:spLocks noGrp="1"/>
          </p:cNvSpPr>
          <p:nvPr>
            <p:ph type="dt" sz="half" idx="10"/>
          </p:nvPr>
        </p:nvSpPr>
        <p:spPr/>
        <p:txBody>
          <a:bodyPr/>
          <a:lstStyle/>
          <a:p>
            <a:fld id="{BCEF2018-4212-4B75-A328-D666677A978A}" type="datetimeFigureOut">
              <a:rPr lang="ko-KR" altLang="en-US" smtClean="0"/>
              <a:pPr/>
              <a:t>2015-05-08</a:t>
            </a:fld>
            <a:endParaRPr lang="ko-KR" altLang="en-US" dirty="0"/>
          </a:p>
        </p:txBody>
      </p:sp>
      <p:sp>
        <p:nvSpPr>
          <p:cNvPr id="5" name="바닥글 개체 틀 4"/>
          <p:cNvSpPr>
            <a:spLocks noGrp="1"/>
          </p:cNvSpPr>
          <p:nvPr>
            <p:ph type="ftr" sz="quarter" idx="11"/>
          </p:nvPr>
        </p:nvSpPr>
        <p:spPr/>
        <p:txBody>
          <a:bodyPr/>
          <a:lstStyle/>
          <a:p>
            <a:endParaRPr lang="ko-KR" altLang="en-US" dirty="0"/>
          </a:p>
        </p:txBody>
      </p:sp>
      <p:sp>
        <p:nvSpPr>
          <p:cNvPr id="6" name="슬라이드 번호 개체 틀 5"/>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extLst/>
          </a:lstStyle>
          <a:p>
            <a:r>
              <a:rPr kumimoji="0" lang="ko-KR" altLang="en-US" smtClean="0"/>
              <a:t>마스터 제목 스타일 편집</a:t>
            </a:r>
            <a:endParaRPr kumimoji="0" lang="en-US"/>
          </a:p>
        </p:txBody>
      </p:sp>
      <p:sp>
        <p:nvSpPr>
          <p:cNvPr id="3" name="내용 개체 틀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내용 개체 틀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fld id="{BCEF2018-4212-4B75-A328-D666677A978A}" type="datetimeFigureOut">
              <a:rPr lang="ko-KR" altLang="en-US" smtClean="0"/>
              <a:pPr/>
              <a:t>2015-05-08</a:t>
            </a:fld>
            <a:endParaRPr lang="ko-KR" altLang="en-US" dirty="0"/>
          </a:p>
        </p:txBody>
      </p:sp>
      <p:sp>
        <p:nvSpPr>
          <p:cNvPr id="6" name="바닥글 개체 틀 5"/>
          <p:cNvSpPr>
            <a:spLocks noGrp="1"/>
          </p:cNvSpPr>
          <p:nvPr>
            <p:ph type="ftr" sz="quarter" idx="11"/>
          </p:nvPr>
        </p:nvSpPr>
        <p:spPr/>
        <p:txBody>
          <a:bodyPr/>
          <a:lstStyle/>
          <a:p>
            <a:endParaRPr lang="ko-KR" altLang="en-US" dirty="0"/>
          </a:p>
        </p:txBody>
      </p:sp>
      <p:sp>
        <p:nvSpPr>
          <p:cNvPr id="7" name="슬라이드 번호 개체 틀 6"/>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extLst/>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ko-KR" altLang="en-US" smtClean="0"/>
              <a:t>마스터 텍스트 스타일을 편집합니다</a:t>
            </a:r>
          </a:p>
        </p:txBody>
      </p:sp>
      <p:sp>
        <p:nvSpPr>
          <p:cNvPr id="4" name="내용 개체 틀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텍스트 개체 틀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ko-KR" altLang="en-US" smtClean="0"/>
              <a:t>마스터 텍스트 스타일을 편집합니다</a:t>
            </a:r>
          </a:p>
        </p:txBody>
      </p:sp>
      <p:sp>
        <p:nvSpPr>
          <p:cNvPr id="6" name="내용 개체 틀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7" name="날짜 개체 틀 6"/>
          <p:cNvSpPr>
            <a:spLocks noGrp="1"/>
          </p:cNvSpPr>
          <p:nvPr>
            <p:ph type="dt" sz="half" idx="10"/>
          </p:nvPr>
        </p:nvSpPr>
        <p:spPr/>
        <p:txBody>
          <a:bodyPr/>
          <a:lstStyle/>
          <a:p>
            <a:fld id="{BCEF2018-4212-4B75-A328-D666677A978A}" type="datetimeFigureOut">
              <a:rPr lang="ko-KR" altLang="en-US" smtClean="0"/>
              <a:pPr/>
              <a:t>2015-05-08</a:t>
            </a:fld>
            <a:endParaRPr lang="ko-KR" altLang="en-US" dirty="0"/>
          </a:p>
        </p:txBody>
      </p:sp>
      <p:sp>
        <p:nvSpPr>
          <p:cNvPr id="8" name="바닥글 개체 틀 7"/>
          <p:cNvSpPr>
            <a:spLocks noGrp="1"/>
          </p:cNvSpPr>
          <p:nvPr>
            <p:ph type="ftr" sz="quarter" idx="11"/>
          </p:nvPr>
        </p:nvSpPr>
        <p:spPr/>
        <p:txBody>
          <a:bodyPr/>
          <a:lstStyle/>
          <a:p>
            <a:endParaRPr lang="ko-KR" altLang="en-US" dirty="0"/>
          </a:p>
        </p:txBody>
      </p:sp>
      <p:sp>
        <p:nvSpPr>
          <p:cNvPr id="9" name="슬라이드 번호 개체 틀 8"/>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extLst/>
          </a:lstStyle>
          <a:p>
            <a:r>
              <a:rPr kumimoji="0" lang="ko-KR" altLang="en-US" smtClean="0"/>
              <a:t>마스터 제목 스타일 편집</a:t>
            </a:r>
            <a:endParaRPr kumimoji="0" lang="en-US"/>
          </a:p>
        </p:txBody>
      </p:sp>
      <p:sp>
        <p:nvSpPr>
          <p:cNvPr id="3" name="날짜 개체 틀 2"/>
          <p:cNvSpPr>
            <a:spLocks noGrp="1"/>
          </p:cNvSpPr>
          <p:nvPr>
            <p:ph type="dt" sz="half" idx="10"/>
          </p:nvPr>
        </p:nvSpPr>
        <p:spPr/>
        <p:txBody>
          <a:bodyPr/>
          <a:lstStyle/>
          <a:p>
            <a:fld id="{BCEF2018-4212-4B75-A328-D666677A978A}" type="datetimeFigureOut">
              <a:rPr lang="ko-KR" altLang="en-US" smtClean="0"/>
              <a:pPr/>
              <a:t>2015-05-08</a:t>
            </a:fld>
            <a:endParaRPr lang="ko-KR" altLang="en-US" dirty="0"/>
          </a:p>
        </p:txBody>
      </p:sp>
      <p:sp>
        <p:nvSpPr>
          <p:cNvPr id="4" name="바닥글 개체 틀 3"/>
          <p:cNvSpPr>
            <a:spLocks noGrp="1"/>
          </p:cNvSpPr>
          <p:nvPr>
            <p:ph type="ftr" sz="quarter" idx="11"/>
          </p:nvPr>
        </p:nvSpPr>
        <p:spPr/>
        <p:txBody>
          <a:bodyPr/>
          <a:lstStyle/>
          <a:p>
            <a:endParaRPr lang="ko-KR" altLang="en-US" dirty="0"/>
          </a:p>
        </p:txBody>
      </p:sp>
      <p:sp>
        <p:nvSpPr>
          <p:cNvPr id="5" name="슬라이드 번호 개체 틀 4"/>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BCEF2018-4212-4B75-A328-D666677A978A}" type="datetimeFigureOut">
              <a:rPr lang="ko-KR" altLang="en-US" smtClean="0"/>
              <a:pPr/>
              <a:t>2015-05-08</a:t>
            </a:fld>
            <a:endParaRPr lang="ko-KR" altLang="en-US" dirty="0"/>
          </a:p>
        </p:txBody>
      </p:sp>
      <p:sp>
        <p:nvSpPr>
          <p:cNvPr id="3" name="바닥글 개체 틀 2"/>
          <p:cNvSpPr>
            <a:spLocks noGrp="1"/>
          </p:cNvSpPr>
          <p:nvPr>
            <p:ph type="ftr" sz="quarter" idx="11"/>
          </p:nvPr>
        </p:nvSpPr>
        <p:spPr/>
        <p:txBody>
          <a:bodyPr/>
          <a:lstStyle/>
          <a:p>
            <a:endParaRPr lang="ko-KR" altLang="en-US" dirty="0"/>
          </a:p>
        </p:txBody>
      </p:sp>
      <p:sp>
        <p:nvSpPr>
          <p:cNvPr id="4" name="슬라이드 번호 개체 틀 3"/>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ko-KR" altLang="en-US" smtClean="0"/>
              <a:t>마스터 제목 스타일 편집</a:t>
            </a:r>
            <a:endParaRPr kumimoji="0" lang="en-US"/>
          </a:p>
        </p:txBody>
      </p:sp>
      <p:sp>
        <p:nvSpPr>
          <p:cNvPr id="3" name="내용 개체 틀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텍스트 개체 틀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ko-KR" altLang="en-US" smtClean="0"/>
              <a:t>마스터 텍스트 스타일을 편집합니다</a:t>
            </a:r>
          </a:p>
        </p:txBody>
      </p:sp>
      <p:sp>
        <p:nvSpPr>
          <p:cNvPr id="5" name="날짜 개체 틀 4"/>
          <p:cNvSpPr>
            <a:spLocks noGrp="1"/>
          </p:cNvSpPr>
          <p:nvPr>
            <p:ph type="dt" sz="half" idx="10"/>
          </p:nvPr>
        </p:nvSpPr>
        <p:spPr/>
        <p:txBody>
          <a:bodyPr/>
          <a:lstStyle/>
          <a:p>
            <a:fld id="{BCEF2018-4212-4B75-A328-D666677A978A}" type="datetimeFigureOut">
              <a:rPr lang="ko-KR" altLang="en-US" smtClean="0"/>
              <a:pPr/>
              <a:t>2015-05-08</a:t>
            </a:fld>
            <a:endParaRPr lang="ko-KR" altLang="en-US" dirty="0"/>
          </a:p>
        </p:txBody>
      </p:sp>
      <p:sp>
        <p:nvSpPr>
          <p:cNvPr id="6" name="바닥글 개체 틀 5"/>
          <p:cNvSpPr>
            <a:spLocks noGrp="1"/>
          </p:cNvSpPr>
          <p:nvPr>
            <p:ph type="ftr" sz="quarter" idx="11"/>
          </p:nvPr>
        </p:nvSpPr>
        <p:spPr/>
        <p:txBody>
          <a:bodyPr/>
          <a:lstStyle/>
          <a:p>
            <a:endParaRPr lang="ko-KR" altLang="en-US" dirty="0"/>
          </a:p>
        </p:txBody>
      </p:sp>
      <p:sp>
        <p:nvSpPr>
          <p:cNvPr id="7" name="슬라이드 번호 개체 틀 6"/>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
        <p:nvSpPr>
          <p:cNvPr id="12" name="직사각형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직사각형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bg>
      <p:bgRef idx="1001">
        <a:schemeClr val="bg2"/>
      </p:bgRef>
    </p:bg>
    <p:spTree>
      <p:nvGrpSpPr>
        <p:cNvPr id="1" name=""/>
        <p:cNvGrpSpPr/>
        <p:nvPr/>
      </p:nvGrpSpPr>
      <p:grpSpPr>
        <a:xfrm>
          <a:off x="0" y="0"/>
          <a:ext cx="0" cy="0"/>
          <a:chOff x="0" y="0"/>
          <a:chExt cx="0" cy="0"/>
        </a:xfrm>
      </p:grpSpPr>
      <p:sp>
        <p:nvSpPr>
          <p:cNvPr id="2" name="제목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ko-KR" altLang="en-US" smtClean="0"/>
              <a:t>마스터 제목 스타일 편집</a:t>
            </a:r>
            <a:endParaRPr kumimoji="0" lang="en-US"/>
          </a:p>
        </p:txBody>
      </p:sp>
      <p:sp>
        <p:nvSpPr>
          <p:cNvPr id="3" name="그림 개체 틀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ko-KR" altLang="en-US" dirty="0" smtClean="0"/>
              <a:t>그림을 추가하려면 아이콘을 클릭하십시오</a:t>
            </a:r>
            <a:endParaRPr kumimoji="0" lang="en-US" dirty="0"/>
          </a:p>
        </p:txBody>
      </p:sp>
      <p:sp>
        <p:nvSpPr>
          <p:cNvPr id="4" name="텍스트 개체 틀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ko-KR" altLang="en-US" smtClean="0"/>
              <a:t>마스터 텍스트 스타일을 편집합니다</a:t>
            </a:r>
          </a:p>
        </p:txBody>
      </p:sp>
      <p:sp>
        <p:nvSpPr>
          <p:cNvPr id="5" name="날짜 개체 틀 4"/>
          <p:cNvSpPr>
            <a:spLocks noGrp="1"/>
          </p:cNvSpPr>
          <p:nvPr>
            <p:ph type="dt" sz="half" idx="10"/>
          </p:nvPr>
        </p:nvSpPr>
        <p:spPr>
          <a:xfrm>
            <a:off x="164592" y="1170432"/>
            <a:ext cx="2523744" cy="201168"/>
          </a:xfrm>
        </p:spPr>
        <p:txBody>
          <a:bodyPr/>
          <a:lstStyle/>
          <a:p>
            <a:fld id="{BCEF2018-4212-4B75-A328-D666677A978A}" type="datetimeFigureOut">
              <a:rPr lang="ko-KR" altLang="en-US" smtClean="0"/>
              <a:pPr/>
              <a:t>2015-05-08</a:t>
            </a:fld>
            <a:endParaRPr lang="ko-KR" altLang="en-US" dirty="0"/>
          </a:p>
        </p:txBody>
      </p:sp>
      <p:sp>
        <p:nvSpPr>
          <p:cNvPr id="11" name="직사각형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직사각형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6" name="바닥글 개체 틀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ko-KR" altLang="en-US" dirty="0"/>
          </a:p>
        </p:txBody>
      </p:sp>
      <p:sp>
        <p:nvSpPr>
          <p:cNvPr id="7" name="슬라이드 번호 개체 틀 6"/>
          <p:cNvSpPr>
            <a:spLocks noGrp="1"/>
          </p:cNvSpPr>
          <p:nvPr>
            <p:ph type="sldNum" sz="quarter" idx="12"/>
          </p:nvPr>
        </p:nvSpPr>
        <p:spPr>
          <a:xfrm>
            <a:off x="8339328" y="1170432"/>
            <a:ext cx="733864" cy="201168"/>
          </a:xfrm>
        </p:spPr>
        <p:txBody>
          <a:bodyPr/>
          <a:lstStyle/>
          <a:p>
            <a:fld id="{5F99904B-3DC8-4719-AA7A-153BF87301AC}" type="slidenum">
              <a:rPr lang="ko-KR" altLang="en-US" smtClean="0"/>
              <a:pPr/>
              <a:t>‹#›</a:t>
            </a:fld>
            <a:endParaRPr lang="ko-KR" alt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직사각형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7" name="직사각형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제목 개체 틀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ko-KR" altLang="en-US" smtClean="0"/>
              <a:t>마스터 텍스트 스타일을 편집합니다</a:t>
            </a:r>
          </a:p>
          <a:p>
            <a:pPr lvl="1" eaLnBrk="1" latinLnBrk="0" hangingPunct="1"/>
            <a:r>
              <a:rPr kumimoji="0" lang="ko-KR" altLang="en-US" smtClean="0"/>
              <a:t>둘째 수준</a:t>
            </a:r>
          </a:p>
          <a:p>
            <a:pPr lvl="2" eaLnBrk="1" latinLnBrk="0" hangingPunct="1"/>
            <a:r>
              <a:rPr kumimoji="0" lang="ko-KR" altLang="en-US" smtClean="0"/>
              <a:t>셋째 수준</a:t>
            </a:r>
          </a:p>
          <a:p>
            <a:pPr lvl="3" eaLnBrk="1" latinLnBrk="0" hangingPunct="1"/>
            <a:r>
              <a:rPr kumimoji="0" lang="ko-KR" altLang="en-US" smtClean="0"/>
              <a:t>넷째 수준</a:t>
            </a:r>
          </a:p>
          <a:p>
            <a:pPr lvl="4" eaLnBrk="1" latinLnBrk="0" hangingPunct="1"/>
            <a:r>
              <a:rPr kumimoji="0" lang="ko-KR" altLang="en-US" smtClean="0"/>
              <a:t>다섯째 수준</a:t>
            </a:r>
            <a:endParaRPr kumimoji="0" lang="en-US"/>
          </a:p>
        </p:txBody>
      </p:sp>
      <p:sp>
        <p:nvSpPr>
          <p:cNvPr id="4" name="날짜 개체 틀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BCEF2018-4212-4B75-A328-D666677A978A}" type="datetimeFigureOut">
              <a:rPr lang="ko-KR" altLang="en-US" smtClean="0"/>
              <a:pPr/>
              <a:t>2015-05-08</a:t>
            </a:fld>
            <a:endParaRPr lang="ko-KR" altLang="en-US" dirty="0"/>
          </a:p>
        </p:txBody>
      </p:sp>
      <p:sp>
        <p:nvSpPr>
          <p:cNvPr id="5" name="바닥글 개체 틀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ko-KR" altLang="en-US" dirty="0"/>
          </a:p>
        </p:txBody>
      </p:sp>
      <p:sp>
        <p:nvSpPr>
          <p:cNvPr id="6" name="슬라이드 번호 개체 틀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5F99904B-3DC8-4719-AA7A-153BF87301AC}" type="slidenum">
              <a:rPr lang="ko-KR" altLang="en-US" smtClean="0"/>
              <a:pPr/>
              <a:t>‹#›</a:t>
            </a:fld>
            <a:endParaRPr lang="ko-KR" alt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1"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1"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1"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1"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1"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1"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1"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1"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1"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1"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1" hangingPunct="1">
        <a:defRPr kumimoji="0" kern="1200">
          <a:solidFill>
            <a:schemeClr val="tx1"/>
          </a:solidFill>
          <a:latin typeface="+mn-lt"/>
          <a:ea typeface="+mn-ea"/>
          <a:cs typeface="+mn-cs"/>
        </a:defRPr>
      </a:lvl1pPr>
      <a:lvl2pPr marL="457200" algn="l" rtl="0" eaLnBrk="1" latinLnBrk="1" hangingPunct="1">
        <a:defRPr kumimoji="0" kern="1200">
          <a:solidFill>
            <a:schemeClr val="tx1"/>
          </a:solidFill>
          <a:latin typeface="+mn-lt"/>
          <a:ea typeface="+mn-ea"/>
          <a:cs typeface="+mn-cs"/>
        </a:defRPr>
      </a:lvl2pPr>
      <a:lvl3pPr marL="914400" algn="l" rtl="0" eaLnBrk="1" latinLnBrk="1" hangingPunct="1">
        <a:defRPr kumimoji="0" kern="1200">
          <a:solidFill>
            <a:schemeClr val="tx1"/>
          </a:solidFill>
          <a:latin typeface="+mn-lt"/>
          <a:ea typeface="+mn-ea"/>
          <a:cs typeface="+mn-cs"/>
        </a:defRPr>
      </a:lvl3pPr>
      <a:lvl4pPr marL="1371600" algn="l" rtl="0" eaLnBrk="1" latinLnBrk="1" hangingPunct="1">
        <a:defRPr kumimoji="0" kern="1200">
          <a:solidFill>
            <a:schemeClr val="tx1"/>
          </a:solidFill>
          <a:latin typeface="+mn-lt"/>
          <a:ea typeface="+mn-ea"/>
          <a:cs typeface="+mn-cs"/>
        </a:defRPr>
      </a:lvl4pPr>
      <a:lvl5pPr marL="1828800" algn="l" rtl="0" eaLnBrk="1" latinLnBrk="1" hangingPunct="1">
        <a:defRPr kumimoji="0" kern="1200">
          <a:solidFill>
            <a:schemeClr val="tx1"/>
          </a:solidFill>
          <a:latin typeface="+mn-lt"/>
          <a:ea typeface="+mn-ea"/>
          <a:cs typeface="+mn-cs"/>
        </a:defRPr>
      </a:lvl5pPr>
      <a:lvl6pPr marL="2286000" algn="l" rtl="0" eaLnBrk="1" latinLnBrk="1" hangingPunct="1">
        <a:defRPr kumimoji="0" kern="1200">
          <a:solidFill>
            <a:schemeClr val="tx1"/>
          </a:solidFill>
          <a:latin typeface="+mn-lt"/>
          <a:ea typeface="+mn-ea"/>
          <a:cs typeface="+mn-cs"/>
        </a:defRPr>
      </a:lvl6pPr>
      <a:lvl7pPr marL="2743200" algn="l" rtl="0" eaLnBrk="1" latinLnBrk="1" hangingPunct="1">
        <a:defRPr kumimoji="0" kern="1200">
          <a:solidFill>
            <a:schemeClr val="tx1"/>
          </a:solidFill>
          <a:latin typeface="+mn-lt"/>
          <a:ea typeface="+mn-ea"/>
          <a:cs typeface="+mn-cs"/>
        </a:defRPr>
      </a:lvl7pPr>
      <a:lvl8pPr marL="3200400" algn="l" rtl="0" eaLnBrk="1" latinLnBrk="1" hangingPunct="1">
        <a:defRPr kumimoji="0" kern="1200">
          <a:solidFill>
            <a:schemeClr val="tx1"/>
          </a:solidFill>
          <a:latin typeface="+mn-lt"/>
          <a:ea typeface="+mn-ea"/>
          <a:cs typeface="+mn-cs"/>
        </a:defRPr>
      </a:lvl8pPr>
      <a:lvl9pPr marL="3657600" algn="l" rtl="0" eaLnBrk="1" latinLnBrk="1"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fontScale="90000"/>
          </a:bodyPr>
          <a:lstStyle/>
          <a:p>
            <a:r>
              <a:rPr lang="en-US" altLang="ko-KR" dirty="0" smtClean="0"/>
              <a:t>Ch.9 Diagenesis</a:t>
            </a:r>
            <a:r>
              <a:rPr lang="en-US" altLang="ko-KR" dirty="0"/>
              <a:t>, </a:t>
            </a:r>
            <a:r>
              <a:rPr lang="en-US" altLang="ko-KR" dirty="0" err="1" smtClean="0"/>
              <a:t>Catagenesis</a:t>
            </a:r>
            <a:r>
              <a:rPr lang="en-US" altLang="ko-KR" dirty="0" smtClean="0"/>
              <a:t>, &amp;</a:t>
            </a:r>
            <a:r>
              <a:rPr lang="ko-KR" altLang="en-US" dirty="0"/>
              <a:t/>
            </a:r>
            <a:br>
              <a:rPr lang="ko-KR" altLang="en-US" dirty="0"/>
            </a:br>
            <a:r>
              <a:rPr lang="en-US" altLang="ko-KR" dirty="0" err="1" smtClean="0"/>
              <a:t>Metagenesis</a:t>
            </a:r>
            <a:endParaRPr lang="ko-KR" altLang="en-US" dirty="0"/>
          </a:p>
        </p:txBody>
      </p:sp>
      <p:pic>
        <p:nvPicPr>
          <p:cNvPr id="10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1535485"/>
            <a:ext cx="5426075" cy="464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직사각형 11"/>
          <p:cNvSpPr/>
          <p:nvPr/>
        </p:nvSpPr>
        <p:spPr>
          <a:xfrm>
            <a:off x="2123728" y="6219892"/>
            <a:ext cx="5598368" cy="276999"/>
          </a:xfrm>
          <a:prstGeom prst="rect">
            <a:avLst/>
          </a:prstGeom>
        </p:spPr>
        <p:txBody>
          <a:bodyPr wrap="square">
            <a:spAutoFit/>
          </a:bodyPr>
          <a:lstStyle/>
          <a:p>
            <a:r>
              <a:rPr lang="en-US" sz="1200" dirty="0"/>
              <a:t>http://dnr.louisiana.gov/assets/TAD/education/BGBB/3/transformation.html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260648"/>
            <a:ext cx="5871306" cy="5904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직사각형 4"/>
          <p:cNvSpPr/>
          <p:nvPr/>
        </p:nvSpPr>
        <p:spPr>
          <a:xfrm>
            <a:off x="2321347" y="6309320"/>
            <a:ext cx="4680520" cy="276999"/>
          </a:xfrm>
          <a:prstGeom prst="rect">
            <a:avLst/>
          </a:prstGeom>
        </p:spPr>
        <p:txBody>
          <a:bodyPr wrap="square">
            <a:spAutoFit/>
          </a:bodyPr>
          <a:lstStyle/>
          <a:p>
            <a:r>
              <a:rPr lang="en-US" sz="1200" dirty="0"/>
              <a:t>http://www.ems.psu.edu/~pisupati/ACSOutreach/Petroleum_2.html</a:t>
            </a:r>
          </a:p>
        </p:txBody>
      </p:sp>
    </p:spTree>
    <p:extLst>
      <p:ext uri="{BB962C8B-B14F-4D97-AF65-F5344CB8AC3E}">
        <p14:creationId xmlns:p14="http://schemas.microsoft.com/office/powerpoint/2010/main" val="4503620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aapgbull.geoscienceworld.org/content/vol92/issue8/images/large/bltn06015-f3.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1" y="260648"/>
            <a:ext cx="6643391" cy="5752133"/>
          </a:xfrm>
          <a:prstGeom prst="rect">
            <a:avLst/>
          </a:prstGeom>
          <a:noFill/>
          <a:extLst>
            <a:ext uri="{909E8E84-426E-40DD-AFC4-6F175D3DCCD1}">
              <a14:hiddenFill xmlns:a14="http://schemas.microsoft.com/office/drawing/2010/main">
                <a:solidFill>
                  <a:srgbClr val="FFFFFF"/>
                </a:solidFill>
              </a14:hiddenFill>
            </a:ext>
          </a:extLst>
        </p:spPr>
      </p:pic>
      <p:sp>
        <p:nvSpPr>
          <p:cNvPr id="2" name="직사각형 1"/>
          <p:cNvSpPr/>
          <p:nvPr/>
        </p:nvSpPr>
        <p:spPr>
          <a:xfrm>
            <a:off x="971600" y="6035008"/>
            <a:ext cx="7992888" cy="830997"/>
          </a:xfrm>
          <a:prstGeom prst="rect">
            <a:avLst/>
          </a:prstGeom>
        </p:spPr>
        <p:txBody>
          <a:bodyPr wrap="square">
            <a:spAutoFit/>
          </a:bodyPr>
          <a:lstStyle/>
          <a:p>
            <a:r>
              <a:rPr lang="en-US" sz="1200" dirty="0"/>
              <a:t>The changes in H/C and O/C atomic ratios for the pyrolysis of the Cameo coal from the Twin Arrow 4-14 C&amp;K well as shown on a Van </a:t>
            </a:r>
            <a:r>
              <a:rPr lang="en-US" sz="1200" dirty="0" err="1"/>
              <a:t>Krevelen</a:t>
            </a:r>
            <a:r>
              <a:rPr lang="en-US" sz="1200" dirty="0"/>
              <a:t> diagram indicate that the simulated maturation of the coal follows the natural evolution trend for type III kerogen. The two faint dotted lines running from about 1.7 and 0.7 on the y axis to 0.18 and 0.14 on the x axis represent the stage boundaries of organic matter transformation from diagenesis to </a:t>
            </a:r>
            <a:r>
              <a:rPr lang="en-US" sz="1200" dirty="0" err="1"/>
              <a:t>catagenesis</a:t>
            </a:r>
            <a:r>
              <a:rPr lang="en-US" sz="1200" dirty="0"/>
              <a:t> and from </a:t>
            </a:r>
            <a:r>
              <a:rPr lang="en-US" sz="1200" dirty="0" err="1"/>
              <a:t>catagenesis</a:t>
            </a:r>
            <a:r>
              <a:rPr lang="en-US" sz="1200" dirty="0"/>
              <a:t> to </a:t>
            </a:r>
            <a:r>
              <a:rPr lang="en-US" sz="1200" dirty="0" err="1"/>
              <a:t>metagenesis</a:t>
            </a:r>
            <a:r>
              <a:rPr lang="en-US" sz="1200" dirty="0"/>
              <a:t>, respectively</a:t>
            </a:r>
          </a:p>
        </p:txBody>
      </p:sp>
      <p:sp>
        <p:nvSpPr>
          <p:cNvPr id="3" name="직사각형 2"/>
          <p:cNvSpPr/>
          <p:nvPr/>
        </p:nvSpPr>
        <p:spPr>
          <a:xfrm>
            <a:off x="6156176" y="5603469"/>
            <a:ext cx="2934072" cy="461665"/>
          </a:xfrm>
          <a:prstGeom prst="rect">
            <a:avLst/>
          </a:prstGeom>
        </p:spPr>
        <p:txBody>
          <a:bodyPr wrap="square">
            <a:spAutoFit/>
          </a:bodyPr>
          <a:lstStyle/>
          <a:p>
            <a:r>
              <a:rPr lang="en-US" sz="1200" dirty="0"/>
              <a:t>http://aapgbull.geoscienceworld.org/cgi/content-nw/full/92/8/1077/FG3</a:t>
            </a:r>
          </a:p>
        </p:txBody>
      </p:sp>
    </p:spTree>
    <p:extLst>
      <p:ext uri="{BB962C8B-B14F-4D97-AF65-F5344CB8AC3E}">
        <p14:creationId xmlns:p14="http://schemas.microsoft.com/office/powerpoint/2010/main" val="1100687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직사각형 7"/>
          <p:cNvSpPr/>
          <p:nvPr/>
        </p:nvSpPr>
        <p:spPr>
          <a:xfrm>
            <a:off x="539552" y="260648"/>
            <a:ext cx="8136904" cy="954107"/>
          </a:xfrm>
          <a:prstGeom prst="rect">
            <a:avLst/>
          </a:prstGeom>
        </p:spPr>
        <p:txBody>
          <a:bodyPr wrap="square">
            <a:spAutoFit/>
          </a:bodyPr>
          <a:lstStyle/>
          <a:p>
            <a:pPr marL="438912" lvl="0" indent="-320040">
              <a:buClr>
                <a:srgbClr val="F0AD00"/>
              </a:buClr>
              <a:buSzPct val="80000"/>
              <a:buFont typeface="Wingdings 2"/>
              <a:buChar char=""/>
            </a:pPr>
            <a:r>
              <a:rPr lang="en-US" altLang="ko-KR" sz="3200" b="1" dirty="0" smtClean="0">
                <a:latin typeface="맑은 고딕" panose="020B0503020000020004" pitchFamily="50" charset="-127"/>
                <a:ea typeface="맑은 고딕" panose="020B0503020000020004" pitchFamily="50" charset="-127"/>
              </a:rPr>
              <a:t>Types of Kerogen</a:t>
            </a:r>
            <a:endParaRPr lang="en-US" altLang="ko-KR" sz="2600" dirty="0">
              <a:solidFill>
                <a:prstClr val="black"/>
              </a:solidFill>
              <a:latin typeface="맑은 고딕" panose="020B0503020000020004" pitchFamily="50" charset="-127"/>
              <a:ea typeface="맑은 고딕" panose="020B0503020000020004" pitchFamily="50" charset="-127"/>
            </a:endParaRPr>
          </a:p>
          <a:p>
            <a:pPr marL="1188720" lvl="2" indent="-274320">
              <a:spcBef>
                <a:spcPct val="20000"/>
              </a:spcBef>
              <a:buClr>
                <a:srgbClr val="60B5CC"/>
              </a:buClr>
              <a:buSzPct val="90000"/>
              <a:buFont typeface="Wingdings"/>
              <a:buChar char=""/>
            </a:pPr>
            <a:endParaRPr lang="en-US" altLang="ko-KR" sz="2000" dirty="0">
              <a:solidFill>
                <a:prstClr val="black"/>
              </a:solidFill>
              <a:latin typeface="맑은 고딕" panose="020B0503020000020004" pitchFamily="50" charset="-127"/>
              <a:ea typeface="맑은 고딕" panose="020B0503020000020004" pitchFamily="50" charset="-127"/>
            </a:endParaRPr>
          </a:p>
        </p:txBody>
      </p:sp>
      <p:graphicFrame>
        <p:nvGraphicFramePr>
          <p:cNvPr id="3" name="표 2"/>
          <p:cNvGraphicFramePr>
            <a:graphicFrameLocks noGrp="1"/>
          </p:cNvGraphicFramePr>
          <p:nvPr>
            <p:extLst>
              <p:ext uri="{D42A27DB-BD31-4B8C-83A1-F6EECF244321}">
                <p14:modId xmlns:p14="http://schemas.microsoft.com/office/powerpoint/2010/main" val="3518906018"/>
              </p:ext>
            </p:extLst>
          </p:nvPr>
        </p:nvGraphicFramePr>
        <p:xfrm>
          <a:off x="539550" y="1397000"/>
          <a:ext cx="8280920" cy="4096947"/>
        </p:xfrm>
        <a:graphic>
          <a:graphicData uri="http://schemas.openxmlformats.org/drawingml/2006/table">
            <a:tbl>
              <a:tblPr firstRow="1" bandRow="1">
                <a:tableStyleId>{5C22544A-7EE6-4342-B048-85BDC9FD1C3A}</a:tableStyleId>
              </a:tblPr>
              <a:tblGrid>
                <a:gridCol w="1656184"/>
                <a:gridCol w="1656184"/>
                <a:gridCol w="1656184"/>
                <a:gridCol w="1656184"/>
                <a:gridCol w="1656184"/>
              </a:tblGrid>
              <a:tr h="542689">
                <a:tc>
                  <a:txBody>
                    <a:bodyPr/>
                    <a:lstStyle/>
                    <a:p>
                      <a:pPr latinLnBrk="0"/>
                      <a:endParaRPr lang="en-US" dirty="0"/>
                    </a:p>
                  </a:txBody>
                  <a:tcPr/>
                </a:tc>
                <a:tc>
                  <a:txBody>
                    <a:bodyPr/>
                    <a:lstStyle/>
                    <a:p>
                      <a:pPr latinLnBrk="0"/>
                      <a:r>
                        <a:rPr lang="en-US" dirty="0" smtClean="0">
                          <a:solidFill>
                            <a:schemeClr val="tx1"/>
                          </a:solidFill>
                        </a:rPr>
                        <a:t>Type I</a:t>
                      </a:r>
                      <a:endParaRPr lang="en-US" dirty="0">
                        <a:solidFill>
                          <a:schemeClr val="tx1"/>
                        </a:solidFill>
                      </a:endParaRPr>
                    </a:p>
                  </a:txBody>
                  <a:tcPr/>
                </a:tc>
                <a:tc>
                  <a:txBody>
                    <a:bodyPr/>
                    <a:lstStyle/>
                    <a:p>
                      <a:pPr latinLnBrk="0"/>
                      <a:r>
                        <a:rPr lang="en-US" dirty="0" smtClean="0">
                          <a:solidFill>
                            <a:schemeClr val="tx1"/>
                          </a:solidFill>
                        </a:rPr>
                        <a:t>Type II</a:t>
                      </a:r>
                      <a:endParaRPr lang="en-US" dirty="0">
                        <a:solidFill>
                          <a:schemeClr val="tx1"/>
                        </a:solidFill>
                      </a:endParaRPr>
                    </a:p>
                  </a:txBody>
                  <a:tcPr/>
                </a:tc>
                <a:tc>
                  <a:txBody>
                    <a:bodyPr/>
                    <a:lstStyle/>
                    <a:p>
                      <a:pPr latinLnBrk="0"/>
                      <a:r>
                        <a:rPr lang="en-US" dirty="0" smtClean="0">
                          <a:solidFill>
                            <a:schemeClr val="tx1"/>
                          </a:solidFill>
                        </a:rPr>
                        <a:t>Type III</a:t>
                      </a:r>
                      <a:endParaRPr lang="en-US" dirty="0">
                        <a:solidFill>
                          <a:schemeClr val="tx1"/>
                        </a:solidFill>
                      </a:endParaRPr>
                    </a:p>
                  </a:txBody>
                  <a:tcPr/>
                </a:tc>
                <a:tc>
                  <a:txBody>
                    <a:bodyPr/>
                    <a:lstStyle/>
                    <a:p>
                      <a:pPr latinLnBrk="0"/>
                      <a:r>
                        <a:rPr lang="en-US" dirty="0" smtClean="0">
                          <a:solidFill>
                            <a:schemeClr val="tx1"/>
                          </a:solidFill>
                        </a:rPr>
                        <a:t>Type IV</a:t>
                      </a:r>
                      <a:endParaRPr lang="en-US" dirty="0">
                        <a:solidFill>
                          <a:schemeClr val="tx1"/>
                        </a:solidFill>
                      </a:endParaRPr>
                    </a:p>
                  </a:txBody>
                  <a:tcPr/>
                </a:tc>
              </a:tr>
              <a:tr h="542689">
                <a:tc>
                  <a:txBody>
                    <a:bodyPr/>
                    <a:lstStyle/>
                    <a:p>
                      <a:pPr latinLnBrk="0"/>
                      <a:r>
                        <a:rPr lang="en-US" dirty="0" smtClean="0"/>
                        <a:t>H/C</a:t>
                      </a:r>
                      <a:endParaRPr lang="en-US" dirty="0"/>
                    </a:p>
                  </a:txBody>
                  <a:tcPr/>
                </a:tc>
                <a:tc>
                  <a:txBody>
                    <a:bodyPr/>
                    <a:lstStyle/>
                    <a:p>
                      <a:pPr latinLnBrk="0"/>
                      <a:r>
                        <a:rPr lang="en-US" dirty="0" smtClean="0"/>
                        <a:t>~1.6</a:t>
                      </a:r>
                      <a:endParaRPr lang="en-US" dirty="0"/>
                    </a:p>
                  </a:txBody>
                  <a:tcPr/>
                </a:tc>
                <a:tc>
                  <a:txBody>
                    <a:bodyPr/>
                    <a:lstStyle/>
                    <a:p>
                      <a:pPr latinLnBrk="0"/>
                      <a:r>
                        <a:rPr lang="en-US" dirty="0" smtClean="0"/>
                        <a:t>~1.3</a:t>
                      </a:r>
                      <a:endParaRPr lang="en-US" dirty="0"/>
                    </a:p>
                  </a:txBody>
                  <a:tcPr/>
                </a:tc>
                <a:tc>
                  <a:txBody>
                    <a:bodyPr/>
                    <a:lstStyle/>
                    <a:p>
                      <a:pPr latinLnBrk="0"/>
                      <a:r>
                        <a:rPr lang="en-US" dirty="0" smtClean="0"/>
                        <a:t>~0.8-0.9</a:t>
                      </a:r>
                      <a:endParaRPr lang="en-US" dirty="0"/>
                    </a:p>
                  </a:txBody>
                  <a:tcPr/>
                </a:tc>
                <a:tc>
                  <a:txBody>
                    <a:bodyPr/>
                    <a:lstStyle/>
                    <a:p>
                      <a:pPr latinLnBrk="0"/>
                      <a:r>
                        <a:rPr lang="en-US" dirty="0" smtClean="0"/>
                        <a:t>~0.5</a:t>
                      </a:r>
                      <a:endParaRPr lang="en-US" dirty="0"/>
                    </a:p>
                  </a:txBody>
                  <a:tcPr/>
                </a:tc>
              </a:tr>
              <a:tr h="542689">
                <a:tc>
                  <a:txBody>
                    <a:bodyPr/>
                    <a:lstStyle/>
                    <a:p>
                      <a:pPr latinLnBrk="0"/>
                      <a:r>
                        <a:rPr lang="en-US" dirty="0" smtClean="0"/>
                        <a:t>Oxygen %</a:t>
                      </a:r>
                      <a:endParaRPr lang="en-US" dirty="0"/>
                    </a:p>
                  </a:txBody>
                  <a:tcPr/>
                </a:tc>
                <a:tc>
                  <a:txBody>
                    <a:bodyPr/>
                    <a:lstStyle/>
                    <a:p>
                      <a:pPr latinLnBrk="0"/>
                      <a:r>
                        <a:rPr lang="en-US" dirty="0" smtClean="0"/>
                        <a:t>~5</a:t>
                      </a:r>
                      <a:endParaRPr lang="en-US" dirty="0"/>
                    </a:p>
                  </a:txBody>
                  <a:tcPr/>
                </a:tc>
                <a:tc>
                  <a:txBody>
                    <a:bodyPr/>
                    <a:lstStyle/>
                    <a:p>
                      <a:pPr latinLnBrk="0"/>
                      <a:r>
                        <a:rPr lang="en-US" dirty="0" smtClean="0"/>
                        <a:t>~10</a:t>
                      </a:r>
                      <a:endParaRPr lang="en-US" dirty="0"/>
                    </a:p>
                  </a:txBody>
                  <a:tcPr/>
                </a:tc>
                <a:tc>
                  <a:txBody>
                    <a:bodyPr/>
                    <a:lstStyle/>
                    <a:p>
                      <a:pPr latinLnBrk="0"/>
                      <a:r>
                        <a:rPr lang="en-US" dirty="0" smtClean="0"/>
                        <a:t>~25-30</a:t>
                      </a:r>
                      <a:endParaRPr lang="en-US" dirty="0"/>
                    </a:p>
                  </a:txBody>
                  <a:tcPr/>
                </a:tc>
                <a:tc>
                  <a:txBody>
                    <a:bodyPr/>
                    <a:lstStyle/>
                    <a:p>
                      <a:pPr latinLnBrk="0"/>
                      <a:endParaRPr lang="en-US" dirty="0"/>
                    </a:p>
                  </a:txBody>
                  <a:tcPr/>
                </a:tc>
              </a:tr>
              <a:tr h="542689">
                <a:tc>
                  <a:txBody>
                    <a:bodyPr/>
                    <a:lstStyle/>
                    <a:p>
                      <a:pPr latinLnBrk="0"/>
                      <a:r>
                        <a:rPr lang="en-US" dirty="0" smtClean="0"/>
                        <a:t>Sources</a:t>
                      </a:r>
                      <a:endParaRPr lang="en-US" dirty="0"/>
                    </a:p>
                  </a:txBody>
                  <a:tcPr/>
                </a:tc>
                <a:tc>
                  <a:txBody>
                    <a:bodyPr/>
                    <a:lstStyle/>
                    <a:p>
                      <a:pPr latinLnBrk="0"/>
                      <a:r>
                        <a:rPr lang="en-US" dirty="0" smtClean="0"/>
                        <a:t>Algal, bacterial</a:t>
                      </a:r>
                      <a:endParaRPr lang="en-US" dirty="0"/>
                    </a:p>
                  </a:txBody>
                  <a:tcPr/>
                </a:tc>
                <a:tc>
                  <a:txBody>
                    <a:bodyPr/>
                    <a:lstStyle/>
                    <a:p>
                      <a:pPr latinLnBrk="0"/>
                      <a:r>
                        <a:rPr lang="en-US" dirty="0" smtClean="0"/>
                        <a:t>Mixed (cuticles, spores, pollen, plant debris)</a:t>
                      </a:r>
                      <a:endParaRPr lang="en-US" dirty="0"/>
                    </a:p>
                  </a:txBody>
                  <a:tcPr/>
                </a:tc>
                <a:tc>
                  <a:txBody>
                    <a:bodyPr/>
                    <a:lstStyle/>
                    <a:p>
                      <a:pPr latinLnBrk="0"/>
                      <a:r>
                        <a:rPr lang="en-US" dirty="0" smtClean="0"/>
                        <a:t>Woody tissues</a:t>
                      </a:r>
                      <a:endParaRPr lang="en-US" dirty="0"/>
                    </a:p>
                  </a:txBody>
                  <a:tcPr/>
                </a:tc>
                <a:tc>
                  <a:txBody>
                    <a:bodyPr/>
                    <a:lstStyle/>
                    <a:p>
                      <a:pPr latinLnBrk="0"/>
                      <a:r>
                        <a:rPr lang="en-US" dirty="0" err="1" smtClean="0"/>
                        <a:t>Fusitinized</a:t>
                      </a:r>
                      <a:endParaRPr lang="en-US" dirty="0"/>
                    </a:p>
                  </a:txBody>
                  <a:tcPr/>
                </a:tc>
              </a:tr>
              <a:tr h="542689">
                <a:tc>
                  <a:txBody>
                    <a:bodyPr/>
                    <a:lstStyle/>
                    <a:p>
                      <a:pPr latinLnBrk="0"/>
                      <a:r>
                        <a:rPr lang="en-US" dirty="0" smtClean="0"/>
                        <a:t>OM</a:t>
                      </a:r>
                      <a:endParaRPr lang="en-US" dirty="0"/>
                    </a:p>
                  </a:txBody>
                  <a:tcPr/>
                </a:tc>
                <a:tc>
                  <a:txBody>
                    <a:bodyPr/>
                    <a:lstStyle/>
                    <a:p>
                      <a:pPr latinLnBrk="0"/>
                      <a:r>
                        <a:rPr lang="en-US" dirty="0" smtClean="0"/>
                        <a:t>High aliphatic,</a:t>
                      </a:r>
                      <a:r>
                        <a:rPr lang="en-US" baseline="0" dirty="0" smtClean="0"/>
                        <a:t> low aromatic</a:t>
                      </a:r>
                      <a:endParaRPr lang="en-US" dirty="0"/>
                    </a:p>
                  </a:txBody>
                  <a:tcPr/>
                </a:tc>
                <a:tc>
                  <a:txBody>
                    <a:bodyPr/>
                    <a:lstStyle/>
                    <a:p>
                      <a:pPr latinLnBrk="0"/>
                      <a:r>
                        <a:rPr lang="en-US" dirty="0" smtClean="0"/>
                        <a:t>More aromatic</a:t>
                      </a:r>
                      <a:endParaRPr lang="en-US" dirty="0"/>
                    </a:p>
                  </a:txBody>
                  <a:tcPr/>
                </a:tc>
                <a:tc>
                  <a:txBody>
                    <a:bodyPr/>
                    <a:lstStyle/>
                    <a:p>
                      <a:pPr latinLnBrk="0"/>
                      <a:r>
                        <a:rPr lang="en-US" dirty="0" smtClean="0"/>
                        <a:t>Not much aliphatic</a:t>
                      </a:r>
                      <a:endParaRPr lang="en-US" dirty="0"/>
                    </a:p>
                  </a:txBody>
                  <a:tcPr/>
                </a:tc>
                <a:tc>
                  <a:txBody>
                    <a:bodyPr/>
                    <a:lstStyle/>
                    <a:p>
                      <a:pPr latinLnBrk="0"/>
                      <a:r>
                        <a:rPr lang="en-US" dirty="0" smtClean="0"/>
                        <a:t>Very highly aromatic</a:t>
                      </a:r>
                      <a:endParaRPr lang="en-US" dirty="0"/>
                    </a:p>
                  </a:txBody>
                  <a:tcPr/>
                </a:tc>
              </a:tr>
              <a:tr h="542689">
                <a:tc>
                  <a:txBody>
                    <a:bodyPr/>
                    <a:lstStyle/>
                    <a:p>
                      <a:pPr latinLnBrk="0"/>
                      <a:r>
                        <a:rPr lang="en-US" dirty="0" smtClean="0"/>
                        <a:t>Oil</a:t>
                      </a:r>
                      <a:r>
                        <a:rPr lang="en-US" baseline="0" dirty="0" smtClean="0"/>
                        <a:t> Generation </a:t>
                      </a:r>
                      <a:r>
                        <a:rPr lang="en-US" dirty="0" smtClean="0"/>
                        <a:t>Potential</a:t>
                      </a:r>
                      <a:endParaRPr lang="en-US" dirty="0"/>
                    </a:p>
                  </a:txBody>
                  <a:tcPr/>
                </a:tc>
                <a:tc>
                  <a:txBody>
                    <a:bodyPr/>
                    <a:lstStyle/>
                    <a:p>
                      <a:pPr latinLnBrk="0"/>
                      <a:r>
                        <a:rPr lang="en-US" dirty="0" smtClean="0"/>
                        <a:t>Very high</a:t>
                      </a:r>
                      <a:endParaRPr lang="en-US" dirty="0"/>
                    </a:p>
                  </a:txBody>
                  <a:tcPr/>
                </a:tc>
                <a:tc>
                  <a:txBody>
                    <a:bodyPr/>
                    <a:lstStyle/>
                    <a:p>
                      <a:pPr latinLnBrk="0"/>
                      <a:r>
                        <a:rPr lang="en-US" dirty="0" smtClean="0"/>
                        <a:t>High</a:t>
                      </a:r>
                      <a:endParaRPr lang="en-US" dirty="0"/>
                    </a:p>
                  </a:txBody>
                  <a:tcPr/>
                </a:tc>
                <a:tc>
                  <a:txBody>
                    <a:bodyPr/>
                    <a:lstStyle/>
                    <a:p>
                      <a:pPr latinLnBrk="0"/>
                      <a:r>
                        <a:rPr lang="en-US" dirty="0" smtClean="0"/>
                        <a:t>Low (gas prone)</a:t>
                      </a:r>
                      <a:endParaRPr lang="en-US" dirty="0"/>
                    </a:p>
                  </a:txBody>
                  <a:tcPr/>
                </a:tc>
                <a:tc>
                  <a:txBody>
                    <a:bodyPr/>
                    <a:lstStyle/>
                    <a:p>
                      <a:pPr latinLnBrk="0"/>
                      <a:r>
                        <a:rPr lang="en-US" dirty="0" smtClean="0"/>
                        <a:t>Zero</a:t>
                      </a:r>
                      <a:endParaRPr lang="en-US" dirty="0"/>
                    </a:p>
                  </a:txBody>
                  <a:tcPr/>
                </a:tc>
              </a:tr>
            </a:tbl>
          </a:graphicData>
        </a:graphic>
      </p:graphicFrame>
    </p:spTree>
    <p:extLst>
      <p:ext uri="{BB962C8B-B14F-4D97-AF65-F5344CB8AC3E}">
        <p14:creationId xmlns:p14="http://schemas.microsoft.com/office/powerpoint/2010/main" val="1098741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6788" y="519113"/>
            <a:ext cx="7210425" cy="5819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2699792" y="6349571"/>
            <a:ext cx="2347822" cy="276999"/>
          </a:xfrm>
          <a:prstGeom prst="rect">
            <a:avLst/>
          </a:prstGeom>
        </p:spPr>
        <p:txBody>
          <a:bodyPr wrap="none">
            <a:spAutoFit/>
          </a:bodyPr>
          <a:lstStyle/>
          <a:p>
            <a:r>
              <a:rPr lang="en-US" sz="1200" dirty="0"/>
              <a:t>https://spec2000.net/11-vshtoc.htm</a:t>
            </a:r>
          </a:p>
        </p:txBody>
      </p:sp>
    </p:spTree>
    <p:extLst>
      <p:ext uri="{BB962C8B-B14F-4D97-AF65-F5344CB8AC3E}">
        <p14:creationId xmlns:p14="http://schemas.microsoft.com/office/powerpoint/2010/main" val="19121290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3457" y="116632"/>
            <a:ext cx="5274978" cy="63566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2055943" y="6581001"/>
            <a:ext cx="4572000" cy="276999"/>
          </a:xfrm>
          <a:prstGeom prst="rect">
            <a:avLst/>
          </a:prstGeom>
        </p:spPr>
        <p:txBody>
          <a:bodyPr>
            <a:spAutoFit/>
          </a:bodyPr>
          <a:lstStyle/>
          <a:p>
            <a:r>
              <a:rPr lang="en-US" sz="1200" dirty="0"/>
              <a:t>http://www.chemterra.com/resource-play-consulting/</a:t>
            </a:r>
          </a:p>
        </p:txBody>
      </p:sp>
    </p:spTree>
    <p:extLst>
      <p:ext uri="{BB962C8B-B14F-4D97-AF65-F5344CB8AC3E}">
        <p14:creationId xmlns:p14="http://schemas.microsoft.com/office/powerpoint/2010/main" val="23893219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29349"/>
            <a:ext cx="3219450" cy="2066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4" y="129349"/>
            <a:ext cx="2857500" cy="196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2030199" y="2371834"/>
            <a:ext cx="2885342" cy="276999"/>
          </a:xfrm>
          <a:prstGeom prst="rect">
            <a:avLst/>
          </a:prstGeom>
        </p:spPr>
        <p:txBody>
          <a:bodyPr wrap="none">
            <a:spAutoFit/>
          </a:bodyPr>
          <a:lstStyle/>
          <a:p>
            <a:r>
              <a:rPr lang="en-US" sz="1200" dirty="0"/>
              <a:t>https://www.spec2000.net/17-specshoil.htm</a:t>
            </a:r>
          </a:p>
        </p:txBody>
      </p:sp>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6694" y="2924944"/>
            <a:ext cx="3810000" cy="2800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직사각형 2"/>
          <p:cNvSpPr/>
          <p:nvPr/>
        </p:nvSpPr>
        <p:spPr>
          <a:xfrm>
            <a:off x="2149277" y="5938335"/>
            <a:ext cx="4572000" cy="276999"/>
          </a:xfrm>
          <a:prstGeom prst="rect">
            <a:avLst/>
          </a:prstGeom>
        </p:spPr>
        <p:txBody>
          <a:bodyPr>
            <a:spAutoFit/>
          </a:bodyPr>
          <a:lstStyle/>
          <a:p>
            <a:r>
              <a:rPr lang="en-US" sz="1200" dirty="0"/>
              <a:t>http://spe-sc.ft.ugm.ac.id/w/wp-content/uploads/210.jpg</a:t>
            </a:r>
          </a:p>
        </p:txBody>
      </p:sp>
    </p:spTree>
    <p:extLst>
      <p:ext uri="{BB962C8B-B14F-4D97-AF65-F5344CB8AC3E}">
        <p14:creationId xmlns:p14="http://schemas.microsoft.com/office/powerpoint/2010/main" val="2374603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직사각형 7"/>
          <p:cNvSpPr/>
          <p:nvPr/>
        </p:nvSpPr>
        <p:spPr>
          <a:xfrm>
            <a:off x="539552" y="260648"/>
            <a:ext cx="8136904" cy="8119146"/>
          </a:xfrm>
          <a:prstGeom prst="rect">
            <a:avLst/>
          </a:prstGeom>
        </p:spPr>
        <p:txBody>
          <a:bodyPr wrap="square">
            <a:spAutoFit/>
          </a:bodyPr>
          <a:lstStyle/>
          <a:p>
            <a:pPr marL="438912" lvl="0" indent="-320040">
              <a:buClr>
                <a:srgbClr val="F0AD00"/>
              </a:buClr>
              <a:buSzPct val="80000"/>
              <a:buFont typeface="Wingdings 2"/>
              <a:buChar char=""/>
            </a:pPr>
            <a:r>
              <a:rPr lang="en-US" altLang="ko-KR" sz="2400" b="1" dirty="0">
                <a:latin typeface="맑은 고딕" panose="020B0503020000020004" pitchFamily="50" charset="-127"/>
                <a:ea typeface="맑은 고딕" panose="020B0503020000020004" pitchFamily="50" charset="-127"/>
              </a:rPr>
              <a:t>Diagenesis</a:t>
            </a:r>
          </a:p>
          <a:p>
            <a:pPr marL="731520" lvl="1" indent="-274320">
              <a:spcBef>
                <a:spcPct val="20000"/>
              </a:spcBef>
              <a:buClr>
                <a:srgbClr val="60B5CC"/>
              </a:buClr>
              <a:buSzPct val="90000"/>
              <a:buFont typeface="Wingdings"/>
              <a:buChar char=""/>
            </a:pPr>
            <a:r>
              <a:rPr lang="en-US" altLang="ko-KR" sz="2000" dirty="0">
                <a:solidFill>
                  <a:prstClr val="black"/>
                </a:solidFill>
                <a:latin typeface="맑은 고딕" panose="020B0503020000020004" pitchFamily="50" charset="-127"/>
                <a:ea typeface="맑은 고딕" panose="020B0503020000020004" pitchFamily="50" charset="-127"/>
              </a:rPr>
              <a:t>H</a:t>
            </a:r>
            <a:r>
              <a:rPr lang="ko-KR" altLang="en-US" sz="2000" dirty="0">
                <a:solidFill>
                  <a:prstClr val="black"/>
                </a:solidFill>
                <a:latin typeface="맑은 고딕" panose="020B0503020000020004" pitchFamily="50" charset="-127"/>
                <a:ea typeface="맑은 고딕" panose="020B0503020000020004" pitchFamily="50" charset="-127"/>
              </a:rPr>
              <a:t>보다 </a:t>
            </a:r>
            <a:r>
              <a:rPr lang="en-US" altLang="ko-KR" sz="2000" dirty="0">
                <a:solidFill>
                  <a:prstClr val="black"/>
                </a:solidFill>
                <a:latin typeface="맑은 고딕" panose="020B0503020000020004" pitchFamily="50" charset="-127"/>
                <a:ea typeface="맑은 고딕" panose="020B0503020000020004" pitchFamily="50" charset="-127"/>
              </a:rPr>
              <a:t>O</a:t>
            </a:r>
            <a:r>
              <a:rPr lang="ko-KR" altLang="en-US" sz="2000" dirty="0">
                <a:solidFill>
                  <a:prstClr val="black"/>
                </a:solidFill>
                <a:latin typeface="맑은 고딕" panose="020B0503020000020004" pitchFamily="50" charset="-127"/>
                <a:ea typeface="맑은 고딕" panose="020B0503020000020004" pitchFamily="50" charset="-127"/>
              </a:rPr>
              <a:t>가 주로 감소 </a:t>
            </a:r>
            <a:r>
              <a:rPr lang="en-US" altLang="ko-KR" sz="2000" dirty="0">
                <a:solidFill>
                  <a:prstClr val="black"/>
                </a:solidFill>
                <a:latin typeface="맑은 고딕" panose="020B0503020000020004" pitchFamily="50" charset="-127"/>
                <a:ea typeface="맑은 고딕" panose="020B0503020000020004" pitchFamily="50" charset="-127"/>
              </a:rPr>
              <a:t>(C=O </a:t>
            </a:r>
            <a:r>
              <a:rPr lang="ko-KR" altLang="en-US" sz="2000" dirty="0">
                <a:solidFill>
                  <a:prstClr val="black"/>
                </a:solidFill>
                <a:latin typeface="맑은 고딕" panose="020B0503020000020004" pitchFamily="50" charset="-127"/>
                <a:ea typeface="맑은 고딕" panose="020B0503020000020004" pitchFamily="50" charset="-127"/>
              </a:rPr>
              <a:t>제거를 통해</a:t>
            </a:r>
            <a:r>
              <a:rPr lang="en-US" altLang="ko-KR" sz="2000" dirty="0">
                <a:solidFill>
                  <a:prstClr val="black"/>
                </a:solidFill>
                <a:latin typeface="맑은 고딕" panose="020B0503020000020004" pitchFamily="50" charset="-127"/>
                <a:ea typeface="맑은 고딕" panose="020B0503020000020004" pitchFamily="50" charset="-127"/>
              </a:rPr>
              <a:t>)</a:t>
            </a:r>
          </a:p>
          <a:p>
            <a:pPr marL="731520" lvl="1" indent="-274320">
              <a:spcBef>
                <a:spcPct val="20000"/>
              </a:spcBef>
              <a:buClr>
                <a:srgbClr val="60B5CC"/>
              </a:buClr>
              <a:buSzPct val="90000"/>
              <a:buFont typeface="Wingdings"/>
              <a:buChar char=""/>
            </a:pPr>
            <a:r>
              <a:rPr lang="en-US" altLang="ko-KR" sz="2000" dirty="0">
                <a:solidFill>
                  <a:prstClr val="black"/>
                </a:solidFill>
                <a:latin typeface="맑은 고딕" panose="020B0503020000020004" pitchFamily="50" charset="-127"/>
                <a:ea typeface="맑은 고딕" panose="020B0503020000020004" pitchFamily="50" charset="-127"/>
              </a:rPr>
              <a:t>R</a:t>
            </a:r>
            <a:r>
              <a:rPr lang="en-US" altLang="ko-KR" sz="2000" baseline="-25000" dirty="0">
                <a:solidFill>
                  <a:prstClr val="black"/>
                </a:solidFill>
                <a:latin typeface="맑은 고딕" panose="020B0503020000020004" pitchFamily="50" charset="-127"/>
                <a:ea typeface="맑은 고딕" panose="020B0503020000020004" pitchFamily="50" charset="-127"/>
              </a:rPr>
              <a:t>o</a:t>
            </a:r>
            <a:r>
              <a:rPr lang="en-US" altLang="ko-KR" sz="2000" dirty="0">
                <a:solidFill>
                  <a:prstClr val="black"/>
                </a:solidFill>
                <a:latin typeface="맑은 고딕" panose="020B0503020000020004" pitchFamily="50" charset="-127"/>
                <a:ea typeface="맑은 고딕" panose="020B0503020000020004" pitchFamily="50" charset="-127"/>
              </a:rPr>
              <a:t> ≤ 0.5%</a:t>
            </a:r>
          </a:p>
          <a:p>
            <a:pPr marL="731520" lvl="1" indent="-274320">
              <a:spcBef>
                <a:spcPct val="20000"/>
              </a:spcBef>
              <a:buClr>
                <a:srgbClr val="60B5CC"/>
              </a:buClr>
              <a:buSzPct val="90000"/>
              <a:buFont typeface="Wingdings"/>
              <a:buChar char=""/>
            </a:pPr>
            <a:r>
              <a:rPr lang="en-US" altLang="ko-KR" sz="2000" dirty="0">
                <a:solidFill>
                  <a:prstClr val="black"/>
                </a:solidFill>
                <a:latin typeface="맑은 고딕" panose="020B0503020000020004" pitchFamily="50" charset="-127"/>
                <a:ea typeface="맑은 고딕" panose="020B0503020000020004" pitchFamily="50" charset="-127"/>
              </a:rPr>
              <a:t>Magnetic susceptibility </a:t>
            </a:r>
            <a:r>
              <a:rPr lang="el-GR" altLang="ko-KR" sz="2000" dirty="0">
                <a:solidFill>
                  <a:prstClr val="black"/>
                </a:solidFill>
                <a:latin typeface="맑은 고딕" panose="020B0503020000020004" pitchFamily="50" charset="-127"/>
                <a:ea typeface="맑은 고딕" panose="020B0503020000020004" pitchFamily="50" charset="-127"/>
              </a:rPr>
              <a:t>χ</a:t>
            </a:r>
            <a:r>
              <a:rPr lang="en-US" altLang="ko-KR" sz="2000" dirty="0">
                <a:solidFill>
                  <a:prstClr val="black"/>
                </a:solidFill>
                <a:latin typeface="맑은 고딕" panose="020B0503020000020004" pitchFamily="50" charset="-127"/>
                <a:ea typeface="맑은 고딕" panose="020B0503020000020004" pitchFamily="50" charset="-127"/>
              </a:rPr>
              <a:t> ≤5*10</a:t>
            </a:r>
            <a:r>
              <a:rPr lang="en-US" altLang="ko-KR" sz="2000" baseline="30000" dirty="0">
                <a:solidFill>
                  <a:prstClr val="black"/>
                </a:solidFill>
                <a:latin typeface="맑은 고딕" panose="020B0503020000020004" pitchFamily="50" charset="-127"/>
                <a:ea typeface="맑은 고딕" panose="020B0503020000020004" pitchFamily="50" charset="-127"/>
              </a:rPr>
              <a:t>-9</a:t>
            </a:r>
            <a:r>
              <a:rPr lang="en-US" altLang="ko-KR" sz="2000" dirty="0">
                <a:solidFill>
                  <a:prstClr val="black"/>
                </a:solidFill>
                <a:latin typeface="맑은 고딕" panose="020B0503020000020004" pitchFamily="50" charset="-127"/>
                <a:ea typeface="맑은 고딕" panose="020B0503020000020004" pitchFamily="50" charset="-127"/>
              </a:rPr>
              <a:t> emu CGS/ g OC</a:t>
            </a:r>
          </a:p>
          <a:p>
            <a:pPr marL="438912" lvl="0" indent="-320040">
              <a:buClr>
                <a:srgbClr val="F0AD00"/>
              </a:buClr>
              <a:buSzPct val="80000"/>
              <a:buFont typeface="Wingdings 2"/>
              <a:buChar char=""/>
            </a:pPr>
            <a:r>
              <a:rPr lang="en-US" altLang="ko-KR" sz="2400" b="1" dirty="0" err="1" smtClean="0">
                <a:latin typeface="맑은 고딕" panose="020B0503020000020004" pitchFamily="50" charset="-127"/>
                <a:ea typeface="맑은 고딕" panose="020B0503020000020004" pitchFamily="50" charset="-127"/>
              </a:rPr>
              <a:t>Catagenesis</a:t>
            </a:r>
            <a:endParaRPr lang="en-US" altLang="ko-KR" sz="2400" b="1" dirty="0">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r>
              <a:rPr lang="en-US" altLang="ko-KR" sz="2000" dirty="0" smtClean="0">
                <a:solidFill>
                  <a:prstClr val="black"/>
                </a:solidFill>
                <a:latin typeface="맑은 고딕" panose="020B0503020000020004" pitchFamily="50" charset="-127"/>
                <a:ea typeface="맑은 고딕" panose="020B0503020000020004" pitchFamily="50" charset="-127"/>
              </a:rPr>
              <a:t>H, H/C </a:t>
            </a:r>
            <a:r>
              <a:rPr lang="ko-KR" altLang="en-US" sz="2000" dirty="0" smtClean="0">
                <a:solidFill>
                  <a:prstClr val="black"/>
                </a:solidFill>
                <a:latin typeface="맑은 고딕" panose="020B0503020000020004" pitchFamily="50" charset="-127"/>
                <a:ea typeface="맑은 고딕" panose="020B0503020000020004" pitchFamily="50" charset="-127"/>
              </a:rPr>
              <a:t>급격히 감소</a:t>
            </a:r>
            <a:r>
              <a:rPr lang="en-US" altLang="ko-KR" sz="2000" dirty="0" smtClean="0">
                <a:solidFill>
                  <a:prstClr val="black"/>
                </a:solidFill>
                <a:latin typeface="맑은 고딕" panose="020B0503020000020004" pitchFamily="50" charset="-127"/>
                <a:ea typeface="맑은 고딕" panose="020B0503020000020004" pitchFamily="50" charset="-127"/>
                <a:sym typeface="Wingdings" panose="05000000000000000000" pitchFamily="2" charset="2"/>
              </a:rPr>
              <a:t></a:t>
            </a:r>
            <a:r>
              <a:rPr lang="ko-KR" altLang="en-US" sz="2000" dirty="0" smtClean="0">
                <a:solidFill>
                  <a:prstClr val="black"/>
                </a:solidFill>
                <a:latin typeface="맑은 고딕" panose="020B0503020000020004" pitchFamily="50" charset="-127"/>
                <a:ea typeface="맑은 고딕" panose="020B0503020000020004" pitchFamily="50" charset="-127"/>
                <a:sym typeface="Wingdings" panose="05000000000000000000" pitchFamily="2" charset="2"/>
              </a:rPr>
              <a:t>탄화수소</a:t>
            </a:r>
            <a:r>
              <a:rPr lang="en-US" altLang="ko-KR" sz="2000" dirty="0" smtClean="0">
                <a:solidFill>
                  <a:prstClr val="black"/>
                </a:solidFill>
                <a:latin typeface="맑은 고딕" panose="020B0503020000020004" pitchFamily="50" charset="-127"/>
                <a:ea typeface="맑은 고딕" panose="020B0503020000020004" pitchFamily="50" charset="-127"/>
                <a:sym typeface="Wingdings" panose="05000000000000000000" pitchFamily="2" charset="2"/>
              </a:rPr>
              <a:t>(</a:t>
            </a:r>
            <a:r>
              <a:rPr lang="ko-KR" altLang="en-US" sz="2000" dirty="0" smtClean="0">
                <a:solidFill>
                  <a:prstClr val="black"/>
                </a:solidFill>
                <a:latin typeface="맑은 고딕" panose="020B0503020000020004" pitchFamily="50" charset="-127"/>
                <a:ea typeface="맑은 고딕" panose="020B0503020000020004" pitchFamily="50" charset="-127"/>
                <a:sym typeface="Wingdings" panose="05000000000000000000" pitchFamily="2" charset="2"/>
              </a:rPr>
              <a:t>석유</a:t>
            </a:r>
            <a:r>
              <a:rPr lang="en-US" altLang="ko-KR" sz="2000" dirty="0" smtClean="0">
                <a:solidFill>
                  <a:prstClr val="black"/>
                </a:solidFill>
                <a:latin typeface="맑은 고딕" panose="020B0503020000020004" pitchFamily="50" charset="-127"/>
                <a:ea typeface="맑은 고딕" panose="020B0503020000020004" pitchFamily="50" charset="-127"/>
                <a:sym typeface="Wingdings" panose="05000000000000000000" pitchFamily="2" charset="2"/>
              </a:rPr>
              <a:t>) </a:t>
            </a:r>
            <a:r>
              <a:rPr lang="ko-KR" altLang="en-US" sz="2000" dirty="0" smtClean="0">
                <a:solidFill>
                  <a:prstClr val="black"/>
                </a:solidFill>
                <a:latin typeface="맑은 고딕" panose="020B0503020000020004" pitchFamily="50" charset="-127"/>
                <a:ea typeface="맑은 고딕" panose="020B0503020000020004" pitchFamily="50" charset="-127"/>
                <a:sym typeface="Wingdings" panose="05000000000000000000" pitchFamily="2" charset="2"/>
              </a:rPr>
              <a:t>발생 </a:t>
            </a:r>
            <a:endParaRPr lang="en-US" altLang="ko-KR" sz="2000" dirty="0" smtClean="0">
              <a:solidFill>
                <a:prstClr val="black"/>
              </a:solidFill>
              <a:latin typeface="맑은 고딕" panose="020B0503020000020004" pitchFamily="50" charset="-127"/>
              <a:ea typeface="맑은 고딕" panose="020B0503020000020004" pitchFamily="50" charset="-127"/>
              <a:sym typeface="Wingdings" panose="05000000000000000000" pitchFamily="2" charset="2"/>
            </a:endParaRPr>
          </a:p>
          <a:p>
            <a:pPr marL="731520" lvl="1" indent="-274320">
              <a:spcBef>
                <a:spcPct val="20000"/>
              </a:spcBef>
              <a:buClr>
                <a:srgbClr val="60B5CC"/>
              </a:buClr>
              <a:buSzPct val="90000"/>
              <a:buFont typeface="Wingdings"/>
              <a:buChar char=""/>
            </a:pPr>
            <a:r>
              <a:rPr lang="ko-KR" altLang="en-US" sz="2000" dirty="0" smtClean="0">
                <a:solidFill>
                  <a:prstClr val="black"/>
                </a:solidFill>
                <a:latin typeface="맑은 고딕" panose="020B0503020000020004" pitchFamily="50" charset="-127"/>
                <a:ea typeface="맑은 고딕" panose="020B0503020000020004" pitchFamily="50" charset="-127"/>
                <a:sym typeface="Wingdings" panose="05000000000000000000" pitchFamily="2" charset="2"/>
              </a:rPr>
              <a:t>잔류 </a:t>
            </a:r>
            <a:r>
              <a:rPr lang="en-US" altLang="ko-KR" sz="2000" dirty="0" smtClean="0">
                <a:solidFill>
                  <a:prstClr val="black"/>
                </a:solidFill>
                <a:latin typeface="맑은 고딕" panose="020B0503020000020004" pitchFamily="50" charset="-127"/>
                <a:ea typeface="맑은 고딕" panose="020B0503020000020004" pitchFamily="50" charset="-127"/>
                <a:sym typeface="Wingdings" panose="05000000000000000000" pitchFamily="2" charset="2"/>
              </a:rPr>
              <a:t>C=O </a:t>
            </a:r>
            <a:r>
              <a:rPr lang="ko-KR" altLang="en-US" sz="2000" dirty="0" smtClean="0">
                <a:solidFill>
                  <a:prstClr val="black"/>
                </a:solidFill>
                <a:latin typeface="맑은 고딕" panose="020B0503020000020004" pitchFamily="50" charset="-127"/>
                <a:ea typeface="맑은 고딕" panose="020B0503020000020004" pitchFamily="50" charset="-127"/>
                <a:sym typeface="Wingdings" panose="05000000000000000000" pitchFamily="2" charset="2"/>
              </a:rPr>
              <a:t>제거</a:t>
            </a:r>
            <a:endParaRPr lang="en-US" altLang="ko-KR" sz="2000" dirty="0" smtClean="0">
              <a:solidFill>
                <a:prstClr val="black"/>
              </a:solidFill>
              <a:latin typeface="맑은 고딕" panose="020B0503020000020004" pitchFamily="50" charset="-127"/>
              <a:ea typeface="맑은 고딕" panose="020B0503020000020004" pitchFamily="50" charset="-127"/>
              <a:sym typeface="Wingdings" panose="05000000000000000000" pitchFamily="2" charset="2"/>
            </a:endParaRPr>
          </a:p>
          <a:p>
            <a:pPr marL="731520" lvl="1" indent="-274320">
              <a:spcBef>
                <a:spcPct val="20000"/>
              </a:spcBef>
              <a:buClr>
                <a:srgbClr val="60B5CC"/>
              </a:buClr>
              <a:buSzPct val="90000"/>
              <a:buFont typeface="Wingdings"/>
              <a:buChar char=""/>
            </a:pPr>
            <a:r>
              <a:rPr lang="en-US" altLang="ko-KR" sz="2000" dirty="0" smtClean="0">
                <a:solidFill>
                  <a:prstClr val="black"/>
                </a:solidFill>
                <a:latin typeface="맑은 고딕" panose="020B0503020000020004" pitchFamily="50" charset="-127"/>
                <a:ea typeface="맑은 고딕" panose="020B0503020000020004" pitchFamily="50" charset="-127"/>
                <a:sym typeface="Wingdings" panose="05000000000000000000" pitchFamily="2" charset="2"/>
              </a:rPr>
              <a:t>Main oil generation zone/Beginning of cracking zone (wet gas)</a:t>
            </a:r>
          </a:p>
          <a:p>
            <a:pPr marL="731520" lvl="1" indent="-274320">
              <a:spcBef>
                <a:spcPct val="20000"/>
              </a:spcBef>
              <a:buClr>
                <a:srgbClr val="60B5CC"/>
              </a:buClr>
              <a:buSzPct val="90000"/>
              <a:buFont typeface="Wingdings"/>
              <a:buChar char=""/>
            </a:pPr>
            <a:r>
              <a:rPr lang="en-US" altLang="ko-KR" sz="2000" dirty="0" smtClean="0">
                <a:solidFill>
                  <a:prstClr val="black"/>
                </a:solidFill>
                <a:latin typeface="맑은 고딕" panose="020B0503020000020004" pitchFamily="50" charset="-127"/>
                <a:ea typeface="맑은 고딕" panose="020B0503020000020004" pitchFamily="50" charset="-127"/>
                <a:sym typeface="Wingdings" panose="05000000000000000000" pitchFamily="2" charset="2"/>
              </a:rPr>
              <a:t>Aliphatic </a:t>
            </a:r>
            <a:r>
              <a:rPr lang="ko-KR" altLang="en-US" sz="2000" dirty="0" smtClean="0">
                <a:solidFill>
                  <a:prstClr val="black"/>
                </a:solidFill>
                <a:latin typeface="맑은 고딕" panose="020B0503020000020004" pitchFamily="50" charset="-127"/>
                <a:ea typeface="맑은 고딕" panose="020B0503020000020004" pitchFamily="50" charset="-127"/>
                <a:sym typeface="Wingdings" panose="05000000000000000000" pitchFamily="2" charset="2"/>
              </a:rPr>
              <a:t>감소</a:t>
            </a:r>
            <a:r>
              <a:rPr lang="en-US" altLang="ko-KR" sz="2000" dirty="0" smtClean="0">
                <a:solidFill>
                  <a:prstClr val="black"/>
                </a:solidFill>
                <a:latin typeface="맑은 고딕" panose="020B0503020000020004" pitchFamily="50" charset="-127"/>
                <a:ea typeface="맑은 고딕" panose="020B0503020000020004" pitchFamily="50" charset="-127"/>
                <a:sym typeface="Wingdings" panose="05000000000000000000" pitchFamily="2" charset="2"/>
              </a:rPr>
              <a:t>, aromatic (</a:t>
            </a:r>
            <a:r>
              <a:rPr lang="en-US" altLang="ko-KR" sz="2000" dirty="0" err="1" smtClean="0">
                <a:solidFill>
                  <a:prstClr val="black"/>
                </a:solidFill>
                <a:latin typeface="맑은 고딕" panose="020B0503020000020004" pitchFamily="50" charset="-127"/>
                <a:ea typeface="맑은 고딕" panose="020B0503020000020004" pitchFamily="50" charset="-127"/>
                <a:sym typeface="Wingdings" panose="05000000000000000000" pitchFamily="2" charset="2"/>
              </a:rPr>
              <a:t>napthene</a:t>
            </a:r>
            <a:r>
              <a:rPr lang="en-US" altLang="ko-KR" sz="2000" dirty="0" smtClean="0">
                <a:solidFill>
                  <a:prstClr val="black"/>
                </a:solidFill>
                <a:latin typeface="맑은 고딕" panose="020B0503020000020004" pitchFamily="50" charset="-127"/>
                <a:ea typeface="맑은 고딕" panose="020B0503020000020004" pitchFamily="50" charset="-127"/>
                <a:sym typeface="Wingdings" panose="05000000000000000000" pitchFamily="2" charset="2"/>
              </a:rPr>
              <a:t> ring) </a:t>
            </a:r>
            <a:r>
              <a:rPr lang="ko-KR" altLang="en-US" sz="2000" dirty="0" smtClean="0">
                <a:solidFill>
                  <a:prstClr val="black"/>
                </a:solidFill>
                <a:latin typeface="맑은 고딕" panose="020B0503020000020004" pitchFamily="50" charset="-127"/>
                <a:ea typeface="맑은 고딕" panose="020B0503020000020004" pitchFamily="50" charset="-127"/>
                <a:sym typeface="Wingdings" panose="05000000000000000000" pitchFamily="2" charset="2"/>
              </a:rPr>
              <a:t>증가 </a:t>
            </a:r>
            <a:r>
              <a:rPr lang="en-US" altLang="ko-KR" sz="2000" dirty="0" smtClean="0">
                <a:solidFill>
                  <a:prstClr val="black"/>
                </a:solidFill>
                <a:latin typeface="맑은 고딕" panose="020B0503020000020004" pitchFamily="50" charset="-127"/>
                <a:ea typeface="맑은 고딕" panose="020B0503020000020004" pitchFamily="50" charset="-127"/>
                <a:sym typeface="Wingdings" panose="05000000000000000000" pitchFamily="2" charset="2"/>
              </a:rPr>
              <a:t> aromatization</a:t>
            </a:r>
            <a:endParaRPr lang="en-US" altLang="ko-KR" sz="2000" dirty="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r>
              <a:rPr lang="en-US" altLang="ko-KR" sz="2000" dirty="0">
                <a:solidFill>
                  <a:prstClr val="black"/>
                </a:solidFill>
                <a:latin typeface="맑은 고딕" panose="020B0503020000020004" pitchFamily="50" charset="-127"/>
                <a:ea typeface="맑은 고딕" panose="020B0503020000020004" pitchFamily="50" charset="-127"/>
              </a:rPr>
              <a:t>R</a:t>
            </a:r>
            <a:r>
              <a:rPr lang="en-US" altLang="ko-KR" sz="2000" baseline="-25000" dirty="0">
                <a:solidFill>
                  <a:prstClr val="black"/>
                </a:solidFill>
                <a:latin typeface="맑은 고딕" panose="020B0503020000020004" pitchFamily="50" charset="-127"/>
                <a:ea typeface="맑은 고딕" panose="020B0503020000020004" pitchFamily="50" charset="-127"/>
              </a:rPr>
              <a:t>o</a:t>
            </a:r>
            <a:r>
              <a:rPr lang="en-US" altLang="ko-KR" sz="2000" dirty="0">
                <a:solidFill>
                  <a:prstClr val="black"/>
                </a:solidFill>
                <a:latin typeface="맑은 고딕" panose="020B0503020000020004" pitchFamily="50" charset="-127"/>
                <a:ea typeface="맑은 고딕" panose="020B0503020000020004" pitchFamily="50" charset="-127"/>
              </a:rPr>
              <a:t> </a:t>
            </a:r>
            <a:r>
              <a:rPr lang="en-US" altLang="ko-KR" sz="2000" dirty="0" smtClean="0">
                <a:solidFill>
                  <a:prstClr val="black"/>
                </a:solidFill>
                <a:latin typeface="맑은 고딕" panose="020B0503020000020004" pitchFamily="50" charset="-127"/>
                <a:ea typeface="맑은 고딕" panose="020B0503020000020004" pitchFamily="50" charset="-127"/>
              </a:rPr>
              <a:t>≒ 0.5-2%</a:t>
            </a:r>
            <a:endParaRPr lang="en-US" altLang="ko-KR" sz="2000" dirty="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r>
              <a:rPr lang="el-GR" altLang="ko-KR" sz="2000" dirty="0" smtClean="0">
                <a:solidFill>
                  <a:prstClr val="black"/>
                </a:solidFill>
                <a:latin typeface="맑은 고딕" panose="020B0503020000020004" pitchFamily="50" charset="-127"/>
                <a:ea typeface="맑은 고딕" panose="020B0503020000020004" pitchFamily="50" charset="-127"/>
              </a:rPr>
              <a:t>χ</a:t>
            </a:r>
            <a:r>
              <a:rPr lang="en-US" altLang="ko-KR" sz="2000" dirty="0" smtClean="0">
                <a:solidFill>
                  <a:prstClr val="black"/>
                </a:solidFill>
                <a:latin typeface="맑은 고딕" panose="020B0503020000020004" pitchFamily="50" charset="-127"/>
                <a:ea typeface="맑은 고딕" panose="020B0503020000020004" pitchFamily="50" charset="-127"/>
              </a:rPr>
              <a:t> ≒50-60*10</a:t>
            </a:r>
            <a:r>
              <a:rPr lang="en-US" altLang="ko-KR" sz="2000" baseline="30000" dirty="0" smtClean="0">
                <a:solidFill>
                  <a:prstClr val="black"/>
                </a:solidFill>
                <a:latin typeface="맑은 고딕" panose="020B0503020000020004" pitchFamily="50" charset="-127"/>
                <a:ea typeface="맑은 고딕" panose="020B0503020000020004" pitchFamily="50" charset="-127"/>
              </a:rPr>
              <a:t>-9</a:t>
            </a:r>
            <a:r>
              <a:rPr lang="en-US" altLang="ko-KR" sz="2000" dirty="0" smtClean="0">
                <a:solidFill>
                  <a:prstClr val="black"/>
                </a:solidFill>
                <a:latin typeface="맑은 고딕" panose="020B0503020000020004" pitchFamily="50" charset="-127"/>
                <a:ea typeface="맑은 고딕" panose="020B0503020000020004" pitchFamily="50" charset="-127"/>
              </a:rPr>
              <a:t> </a:t>
            </a:r>
            <a:r>
              <a:rPr lang="en-US" altLang="ko-KR" sz="2000" dirty="0">
                <a:solidFill>
                  <a:prstClr val="black"/>
                </a:solidFill>
                <a:latin typeface="맑은 고딕" panose="020B0503020000020004" pitchFamily="50" charset="-127"/>
                <a:ea typeface="맑은 고딕" panose="020B0503020000020004" pitchFamily="50" charset="-127"/>
              </a:rPr>
              <a:t>emu CGS/ g OC</a:t>
            </a:r>
          </a:p>
          <a:p>
            <a:pPr marL="438912" lvl="0" indent="-320040">
              <a:buClr>
                <a:srgbClr val="F0AD00"/>
              </a:buClr>
              <a:buSzPct val="80000"/>
              <a:buFont typeface="Wingdings 2"/>
              <a:buChar char=""/>
            </a:pPr>
            <a:r>
              <a:rPr lang="en-US" altLang="ko-KR" sz="2400" b="1" dirty="0" err="1" smtClean="0">
                <a:latin typeface="맑은 고딕" panose="020B0503020000020004" pitchFamily="50" charset="-127"/>
                <a:ea typeface="맑은 고딕" panose="020B0503020000020004" pitchFamily="50" charset="-127"/>
              </a:rPr>
              <a:t>Metagenesis</a:t>
            </a:r>
            <a:endParaRPr lang="en-US" altLang="ko-KR" sz="2400" b="1" dirty="0">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r>
              <a:rPr lang="en-US" altLang="ko-KR" sz="2000" dirty="0" smtClean="0">
                <a:solidFill>
                  <a:prstClr val="black"/>
                </a:solidFill>
                <a:latin typeface="맑은 고딕" panose="020B0503020000020004" pitchFamily="50" charset="-127"/>
                <a:ea typeface="맑은 고딕" panose="020B0503020000020004" pitchFamily="50" charset="-127"/>
              </a:rPr>
              <a:t>H </a:t>
            </a:r>
            <a:r>
              <a:rPr lang="ko-KR" altLang="en-US" sz="2000" dirty="0" smtClean="0">
                <a:solidFill>
                  <a:prstClr val="black"/>
                </a:solidFill>
                <a:latin typeface="맑은 고딕" panose="020B0503020000020004" pitchFamily="50" charset="-127"/>
                <a:ea typeface="맑은 고딕" panose="020B0503020000020004" pitchFamily="50" charset="-127"/>
              </a:rPr>
              <a:t>감소 둔화</a:t>
            </a:r>
            <a:r>
              <a:rPr lang="en-US" altLang="ko-KR" sz="2000" dirty="0" smtClean="0">
                <a:solidFill>
                  <a:prstClr val="black"/>
                </a:solidFill>
                <a:latin typeface="맑은 고딕" panose="020B0503020000020004" pitchFamily="50" charset="-127"/>
                <a:ea typeface="맑은 고딕" panose="020B0503020000020004" pitchFamily="50" charset="-127"/>
              </a:rPr>
              <a:t>, H/C ≤ 0.5</a:t>
            </a:r>
          </a:p>
          <a:p>
            <a:pPr marL="731520" lvl="1" indent="-274320">
              <a:spcBef>
                <a:spcPct val="20000"/>
              </a:spcBef>
              <a:buClr>
                <a:srgbClr val="60B5CC"/>
              </a:buClr>
              <a:buSzPct val="90000"/>
              <a:buFont typeface="Wingdings"/>
              <a:buChar char=""/>
            </a:pPr>
            <a:r>
              <a:rPr lang="en-US" altLang="ko-KR" sz="2000" dirty="0" smtClean="0">
                <a:solidFill>
                  <a:prstClr val="black"/>
                </a:solidFill>
                <a:latin typeface="맑은 고딕" panose="020B0503020000020004" pitchFamily="50" charset="-127"/>
                <a:ea typeface="맑은 고딕" panose="020B0503020000020004" pitchFamily="50" charset="-127"/>
              </a:rPr>
              <a:t>Aliphatic, C=O </a:t>
            </a:r>
            <a:r>
              <a:rPr lang="ko-KR" altLang="en-US" sz="2000" dirty="0" smtClean="0">
                <a:solidFill>
                  <a:prstClr val="black"/>
                </a:solidFill>
                <a:latin typeface="맑은 고딕" panose="020B0503020000020004" pitchFamily="50" charset="-127"/>
                <a:ea typeface="맑은 고딕" panose="020B0503020000020004" pitchFamily="50" charset="-127"/>
              </a:rPr>
              <a:t>사라짐</a:t>
            </a:r>
            <a:endParaRPr lang="en-US" altLang="ko-KR" sz="2000" dirty="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r>
              <a:rPr lang="en-US" altLang="ko-KR" sz="2000" dirty="0">
                <a:solidFill>
                  <a:prstClr val="black"/>
                </a:solidFill>
                <a:latin typeface="맑은 고딕" panose="020B0503020000020004" pitchFamily="50" charset="-127"/>
                <a:ea typeface="맑은 고딕" panose="020B0503020000020004" pitchFamily="50" charset="-127"/>
              </a:rPr>
              <a:t>R</a:t>
            </a:r>
            <a:r>
              <a:rPr lang="en-US" altLang="ko-KR" sz="2000" baseline="-25000" dirty="0">
                <a:solidFill>
                  <a:prstClr val="black"/>
                </a:solidFill>
                <a:latin typeface="맑은 고딕" panose="020B0503020000020004" pitchFamily="50" charset="-127"/>
                <a:ea typeface="맑은 고딕" panose="020B0503020000020004" pitchFamily="50" charset="-127"/>
              </a:rPr>
              <a:t>o</a:t>
            </a:r>
            <a:r>
              <a:rPr lang="en-US" altLang="ko-KR" sz="2000" dirty="0">
                <a:solidFill>
                  <a:prstClr val="black"/>
                </a:solidFill>
                <a:latin typeface="맑은 고딕" panose="020B0503020000020004" pitchFamily="50" charset="-127"/>
                <a:ea typeface="맑은 고딕" panose="020B0503020000020004" pitchFamily="50" charset="-127"/>
              </a:rPr>
              <a:t> </a:t>
            </a:r>
            <a:r>
              <a:rPr lang="en-US" altLang="ko-KR" sz="2000" dirty="0" smtClean="0">
                <a:solidFill>
                  <a:prstClr val="black"/>
                </a:solidFill>
                <a:latin typeface="맑은 고딕" panose="020B0503020000020004" pitchFamily="50" charset="-127"/>
                <a:ea typeface="맑은 고딕" panose="020B0503020000020004" pitchFamily="50" charset="-127"/>
              </a:rPr>
              <a:t>≥ 2%</a:t>
            </a:r>
            <a:endParaRPr lang="en-US" altLang="ko-KR" sz="2000" dirty="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r>
              <a:rPr lang="el-GR" altLang="ko-KR" sz="2000" dirty="0" smtClean="0">
                <a:solidFill>
                  <a:prstClr val="black"/>
                </a:solidFill>
                <a:latin typeface="맑은 고딕" panose="020B0503020000020004" pitchFamily="50" charset="-127"/>
                <a:ea typeface="맑은 고딕" panose="020B0503020000020004" pitchFamily="50" charset="-127"/>
              </a:rPr>
              <a:t>χ</a:t>
            </a:r>
            <a:r>
              <a:rPr lang="en-US" altLang="ko-KR" sz="2000" dirty="0" smtClean="0">
                <a:solidFill>
                  <a:prstClr val="black"/>
                </a:solidFill>
                <a:latin typeface="맑은 고딕" panose="020B0503020000020004" pitchFamily="50" charset="-127"/>
                <a:ea typeface="맑은 고딕" panose="020B0503020000020004" pitchFamily="50" charset="-127"/>
              </a:rPr>
              <a:t> </a:t>
            </a:r>
            <a:r>
              <a:rPr lang="ko-KR" altLang="en-US" sz="2000" dirty="0" smtClean="0">
                <a:solidFill>
                  <a:prstClr val="black"/>
                </a:solidFill>
                <a:latin typeface="맑은 고딕" panose="020B0503020000020004" pitchFamily="50" charset="-127"/>
                <a:ea typeface="맑은 고딕" panose="020B0503020000020004" pitchFamily="50" charset="-127"/>
              </a:rPr>
              <a:t>최대치에 도달한 후 다시 감소</a:t>
            </a:r>
            <a:endParaRPr lang="en-US" altLang="ko-KR" sz="2000" dirty="0" smtClean="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r>
              <a:rPr lang="en-US" altLang="ko-KR" sz="2000" dirty="0" smtClean="0">
                <a:solidFill>
                  <a:prstClr val="black"/>
                </a:solidFill>
                <a:latin typeface="맑은 고딕" panose="020B0503020000020004" pitchFamily="50" charset="-127"/>
                <a:ea typeface="맑은 고딕" panose="020B0503020000020004" pitchFamily="50" charset="-127"/>
              </a:rPr>
              <a:t>Dry gas zone</a:t>
            </a:r>
            <a:endParaRPr lang="en-US" altLang="ko-KR" sz="2000" dirty="0">
              <a:solidFill>
                <a:prstClr val="black"/>
              </a:solidFill>
              <a:latin typeface="맑은 고딕" panose="020B0503020000020004" pitchFamily="50" charset="-127"/>
              <a:ea typeface="맑은 고딕" panose="020B0503020000020004" pitchFamily="50" charset="-127"/>
            </a:endParaRPr>
          </a:p>
          <a:p>
            <a:pPr marL="274320" indent="-274320">
              <a:spcBef>
                <a:spcPct val="20000"/>
              </a:spcBef>
              <a:buClr>
                <a:srgbClr val="60B5CC"/>
              </a:buClr>
              <a:buSzPct val="90000"/>
              <a:buFont typeface="Wingdings"/>
              <a:buChar char=""/>
            </a:pPr>
            <a:endParaRPr lang="en-US" altLang="ko-KR" sz="2600" dirty="0">
              <a:solidFill>
                <a:prstClr val="black"/>
              </a:solidFill>
              <a:latin typeface="맑은 고딕" panose="020B0503020000020004" pitchFamily="50" charset="-127"/>
              <a:ea typeface="맑은 고딕" panose="020B0503020000020004" pitchFamily="50" charset="-127"/>
            </a:endParaRPr>
          </a:p>
          <a:p>
            <a:pPr marL="274320" indent="-274320">
              <a:spcBef>
                <a:spcPct val="20000"/>
              </a:spcBef>
              <a:buClr>
                <a:srgbClr val="60B5CC"/>
              </a:buClr>
              <a:buSzPct val="90000"/>
              <a:buFont typeface="Wingdings"/>
              <a:buChar char=""/>
            </a:pPr>
            <a:endParaRPr lang="en-US" altLang="ko-KR" sz="2600" dirty="0">
              <a:solidFill>
                <a:prstClr val="black"/>
              </a:solidFill>
              <a:latin typeface="맑은 고딕" panose="020B0503020000020004" pitchFamily="50" charset="-127"/>
              <a:ea typeface="맑은 고딕" panose="020B0503020000020004" pitchFamily="50" charset="-127"/>
            </a:endParaRPr>
          </a:p>
          <a:p>
            <a:pPr marL="274320" indent="-274320">
              <a:spcBef>
                <a:spcPct val="20000"/>
              </a:spcBef>
              <a:buClr>
                <a:srgbClr val="60B5CC"/>
              </a:buClr>
              <a:buSzPct val="90000"/>
              <a:buFont typeface="Wingdings"/>
              <a:buChar char=""/>
            </a:pPr>
            <a:endParaRPr lang="en-US" altLang="ko-KR" sz="2600" dirty="0">
              <a:solidFill>
                <a:prstClr val="black"/>
              </a:solidFill>
              <a:latin typeface="맑은 고딕" panose="020B0503020000020004" pitchFamily="50" charset="-127"/>
              <a:ea typeface="맑은 고딕" panose="020B0503020000020004" pitchFamily="50" charset="-127"/>
            </a:endParaRPr>
          </a:p>
        </p:txBody>
      </p:sp>
    </p:spTree>
    <p:extLst>
      <p:ext uri="{BB962C8B-B14F-4D97-AF65-F5344CB8AC3E}">
        <p14:creationId xmlns:p14="http://schemas.microsoft.com/office/powerpoint/2010/main" val="135039150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모듈">
  <a:themeElements>
    <a:clrScheme name="모듈">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Office 클래식">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모듈">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1911</TotalTime>
  <Words>291</Words>
  <Application>Microsoft Office PowerPoint</Application>
  <PresentationFormat>화면 슬라이드 쇼(4:3)</PresentationFormat>
  <Paragraphs>56</Paragraphs>
  <Slides>8</Slides>
  <Notes>0</Notes>
  <HiddenSlides>0</HiddenSlides>
  <MMClips>0</MMClips>
  <ScaleCrop>false</ScaleCrop>
  <HeadingPairs>
    <vt:vector size="4" baseType="variant">
      <vt:variant>
        <vt:lpstr>테마</vt:lpstr>
      </vt:variant>
      <vt:variant>
        <vt:i4>1</vt:i4>
      </vt:variant>
      <vt:variant>
        <vt:lpstr>슬라이드 제목</vt:lpstr>
      </vt:variant>
      <vt:variant>
        <vt:i4>8</vt:i4>
      </vt:variant>
    </vt:vector>
  </HeadingPairs>
  <TitlesOfParts>
    <vt:vector size="9" baseType="lpstr">
      <vt:lpstr>모듈</vt:lpstr>
      <vt:lpstr>Ch.9 Diagenesis, Catagenesis, &amp; Metagenesis</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Company>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Geochemistry &amp; Lab</dc:title>
  <dc:creator>user</dc:creator>
  <cp:lastModifiedBy>jyy</cp:lastModifiedBy>
  <cp:revision>85</cp:revision>
  <dcterms:created xsi:type="dcterms:W3CDTF">2012-03-04T11:34:30Z</dcterms:created>
  <dcterms:modified xsi:type="dcterms:W3CDTF">2015-05-08T02:55:38Z</dcterms:modified>
</cp:coreProperties>
</file>